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2" r:id="rId7"/>
    <p:sldId id="263" r:id="rId8"/>
    <p:sldId id="264" r:id="rId9"/>
    <p:sldId id="271" r:id="rId10"/>
    <p:sldId id="265" r:id="rId11"/>
    <p:sldId id="266" r:id="rId12"/>
    <p:sldId id="270" r:id="rId13"/>
    <p:sldId id="278" r:id="rId14"/>
    <p:sldId id="279" r:id="rId15"/>
    <p:sldId id="267" r:id="rId16"/>
    <p:sldId id="269" r:id="rId17"/>
    <p:sldId id="273" r:id="rId18"/>
    <p:sldId id="274" r:id="rId19"/>
    <p:sldId id="277" r:id="rId20"/>
    <p:sldId id="275" r:id="rId21"/>
    <p:sldId id="276"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0" d="100"/>
          <a:sy n="100" d="100"/>
        </p:scale>
        <p:origin x="-1888" y="-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1F8A6E-94BE-744B-A9FC-0987D1E71154}" type="datetimeFigureOut">
              <a:rPr lang="en-US" smtClean="0"/>
              <a:t>08/04/2014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401804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1F8A6E-94BE-744B-A9FC-0987D1E71154}" type="datetimeFigureOut">
              <a:rPr lang="en-US" smtClean="0"/>
              <a:t>08/04/2014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3320842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1F8A6E-94BE-744B-A9FC-0987D1E71154}" type="datetimeFigureOut">
              <a:rPr lang="en-US" smtClean="0"/>
              <a:t>08/04/2014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224466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1F8A6E-94BE-744B-A9FC-0987D1E71154}" type="datetimeFigureOut">
              <a:rPr lang="en-US" smtClean="0"/>
              <a:t>08/04/2014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652109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1F8A6E-94BE-744B-A9FC-0987D1E71154}" type="datetimeFigureOut">
              <a:rPr lang="en-US" smtClean="0"/>
              <a:t>08/04/2014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532775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1F8A6E-94BE-744B-A9FC-0987D1E71154}" type="datetimeFigureOut">
              <a:rPr lang="en-US" smtClean="0"/>
              <a:t>08/04/2014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2097517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1F8A6E-94BE-744B-A9FC-0987D1E71154}" type="datetimeFigureOut">
              <a:rPr lang="en-US" smtClean="0"/>
              <a:t>08/04/2014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2011348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1F8A6E-94BE-744B-A9FC-0987D1E71154}" type="datetimeFigureOut">
              <a:rPr lang="en-US" smtClean="0"/>
              <a:t>08/04/2014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779753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1F8A6E-94BE-744B-A9FC-0987D1E71154}" type="datetimeFigureOut">
              <a:rPr lang="en-US" smtClean="0"/>
              <a:t>08/04/2014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737418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1F8A6E-94BE-744B-A9FC-0987D1E71154}" type="datetimeFigureOut">
              <a:rPr lang="en-US" smtClean="0"/>
              <a:t>08/04/2014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1616397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1F8A6E-94BE-744B-A9FC-0987D1E71154}" type="datetimeFigureOut">
              <a:rPr lang="en-US" smtClean="0"/>
              <a:t>08/04/2014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2D2DAA-1F2D-E34B-BE70-F94BFA7CE0AE}" type="slidenum">
              <a:rPr lang="en-US" smtClean="0"/>
              <a:t>‹#›</a:t>
            </a:fld>
            <a:endParaRPr lang="en-US"/>
          </a:p>
        </p:txBody>
      </p:sp>
    </p:spTree>
    <p:extLst>
      <p:ext uri="{BB962C8B-B14F-4D97-AF65-F5344CB8AC3E}">
        <p14:creationId xmlns:p14="http://schemas.microsoft.com/office/powerpoint/2010/main" val="281681771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1F8A6E-94BE-744B-A9FC-0987D1E71154}" type="datetimeFigureOut">
              <a:rPr lang="en-US" smtClean="0"/>
              <a:t>08/04/2014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2D2DAA-1F2D-E34B-BE70-F94BFA7CE0AE}" type="slidenum">
              <a:rPr lang="en-US" smtClean="0"/>
              <a:t>‹#›</a:t>
            </a:fld>
            <a:endParaRPr lang="en-US"/>
          </a:p>
        </p:txBody>
      </p:sp>
    </p:spTree>
    <p:extLst>
      <p:ext uri="{BB962C8B-B14F-4D97-AF65-F5344CB8AC3E}">
        <p14:creationId xmlns:p14="http://schemas.microsoft.com/office/powerpoint/2010/main" val="3976232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8.emf"/><Relationship Id="rId3" Type="http://schemas.openxmlformats.org/officeDocument/2006/relationships/image" Target="../media/image59.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0.emf"/><Relationship Id="rId3" Type="http://schemas.openxmlformats.org/officeDocument/2006/relationships/image" Target="../media/image6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0" Type="http://schemas.openxmlformats.org/officeDocument/2006/relationships/image" Target="../media/image20.png"/><Relationship Id="rId21" Type="http://schemas.openxmlformats.org/officeDocument/2006/relationships/image" Target="../media/image21.png"/><Relationship Id="rId22" Type="http://schemas.openxmlformats.org/officeDocument/2006/relationships/image" Target="../media/image22.png"/><Relationship Id="rId23" Type="http://schemas.openxmlformats.org/officeDocument/2006/relationships/image" Target="../media/image23.emf"/><Relationship Id="rId24" Type="http://schemas.openxmlformats.org/officeDocument/2006/relationships/image" Target="../media/image24.emf"/><Relationship Id="rId25" Type="http://schemas.openxmlformats.org/officeDocument/2006/relationships/image" Target="../media/image25.emf"/><Relationship Id="rId26" Type="http://schemas.openxmlformats.org/officeDocument/2006/relationships/image" Target="../media/image26.emf"/><Relationship Id="rId27" Type="http://schemas.openxmlformats.org/officeDocument/2006/relationships/image" Target="../media/image27.emf"/><Relationship Id="rId28" Type="http://schemas.openxmlformats.org/officeDocument/2006/relationships/image" Target="../media/image28.emf"/><Relationship Id="rId29" Type="http://schemas.openxmlformats.org/officeDocument/2006/relationships/image" Target="../media/image29.emf"/><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30" Type="http://schemas.openxmlformats.org/officeDocument/2006/relationships/image" Target="../media/image30.emf"/><Relationship Id="rId31" Type="http://schemas.openxmlformats.org/officeDocument/2006/relationships/image" Target="../media/image31.emf"/><Relationship Id="rId32" Type="http://schemas.openxmlformats.org/officeDocument/2006/relationships/image" Target="../media/image32.emf"/><Relationship Id="rId9" Type="http://schemas.openxmlformats.org/officeDocument/2006/relationships/image" Target="../media/image9.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33" Type="http://schemas.openxmlformats.org/officeDocument/2006/relationships/image" Target="../media/image33.emf"/><Relationship Id="rId34" Type="http://schemas.openxmlformats.org/officeDocument/2006/relationships/image" Target="../media/image34.emf"/><Relationship Id="rId35" Type="http://schemas.openxmlformats.org/officeDocument/2006/relationships/image" Target="../media/image35.emf"/><Relationship Id="rId36" Type="http://schemas.openxmlformats.org/officeDocument/2006/relationships/image" Target="../media/image36.emf"/><Relationship Id="rId10" Type="http://schemas.openxmlformats.org/officeDocument/2006/relationships/image" Target="../media/image10.png"/><Relationship Id="rId11" Type="http://schemas.openxmlformats.org/officeDocument/2006/relationships/image" Target="../media/image11.png"/><Relationship Id="rId12" Type="http://schemas.openxmlformats.org/officeDocument/2006/relationships/image" Target="../media/image12.png"/><Relationship Id="rId13" Type="http://schemas.openxmlformats.org/officeDocument/2006/relationships/image" Target="../media/image13.png"/><Relationship Id="rId14" Type="http://schemas.openxmlformats.org/officeDocument/2006/relationships/image" Target="../media/image14.png"/><Relationship Id="rId15" Type="http://schemas.openxmlformats.org/officeDocument/2006/relationships/image" Target="../media/image15.png"/><Relationship Id="rId16" Type="http://schemas.openxmlformats.org/officeDocument/2006/relationships/image" Target="../media/image16.png"/><Relationship Id="rId17" Type="http://schemas.openxmlformats.org/officeDocument/2006/relationships/image" Target="../media/image17.png"/><Relationship Id="rId18" Type="http://schemas.openxmlformats.org/officeDocument/2006/relationships/image" Target="../media/image18.png"/><Relationship Id="rId19" Type="http://schemas.openxmlformats.org/officeDocument/2006/relationships/image" Target="../media/image19.png"/><Relationship Id="rId37" Type="http://schemas.openxmlformats.org/officeDocument/2006/relationships/image" Target="../media/image37.emf"/><Relationship Id="rId38" Type="http://schemas.openxmlformats.org/officeDocument/2006/relationships/image" Target="../media/image38.emf"/><Relationship Id="rId39" Type="http://schemas.openxmlformats.org/officeDocument/2006/relationships/image" Target="../media/image3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emf"/></Relationships>
</file>

<file path=ppt/slides/_rels/slide8.xml.rels><?xml version="1.0" encoding="UTF-8" standalone="yes"?>
<Relationships xmlns="http://schemas.openxmlformats.org/package/2006/relationships"><Relationship Id="rId11" Type="http://schemas.openxmlformats.org/officeDocument/2006/relationships/image" Target="../media/image50.png"/><Relationship Id="rId12" Type="http://schemas.openxmlformats.org/officeDocument/2006/relationships/image" Target="../media/image51.png"/><Relationship Id="rId13" Type="http://schemas.openxmlformats.org/officeDocument/2006/relationships/image" Target="../media/image52.png"/><Relationship Id="rId14" Type="http://schemas.openxmlformats.org/officeDocument/2006/relationships/image" Target="../media/image53.png"/><Relationship Id="rId15" Type="http://schemas.openxmlformats.org/officeDocument/2006/relationships/image" Target="../media/image54.png"/><Relationship Id="rId16" Type="http://schemas.openxmlformats.org/officeDocument/2006/relationships/image" Target="../media/image55.emf"/><Relationship Id="rId1" Type="http://schemas.openxmlformats.org/officeDocument/2006/relationships/slideLayout" Target="../slideLayouts/slideLayout1.xml"/><Relationship Id="rId2" Type="http://schemas.openxmlformats.org/officeDocument/2006/relationships/image" Target="../media/image41.png"/><Relationship Id="rId3" Type="http://schemas.openxmlformats.org/officeDocument/2006/relationships/image" Target="../media/image42.png"/><Relationship Id="rId4" Type="http://schemas.openxmlformats.org/officeDocument/2006/relationships/image" Target="../media/image43.png"/><Relationship Id="rId5" Type="http://schemas.openxmlformats.org/officeDocument/2006/relationships/image" Target="../media/image44.png"/><Relationship Id="rId6" Type="http://schemas.openxmlformats.org/officeDocument/2006/relationships/image" Target="../media/image45.png"/><Relationship Id="rId7" Type="http://schemas.openxmlformats.org/officeDocument/2006/relationships/image" Target="../media/image46.png"/><Relationship Id="rId8" Type="http://schemas.openxmlformats.org/officeDocument/2006/relationships/image" Target="../media/image47.png"/><Relationship Id="rId9" Type="http://schemas.openxmlformats.org/officeDocument/2006/relationships/image" Target="../media/image48.png"/><Relationship Id="rId10" Type="http://schemas.openxmlformats.org/officeDocument/2006/relationships/image" Target="../media/image4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Query Processor Compilation</a:t>
            </a:r>
            <a:endParaRPr lang="en-US" dirty="0"/>
          </a:p>
        </p:txBody>
      </p:sp>
      <p:sp>
        <p:nvSpPr>
          <p:cNvPr id="3" name="Subtitle 2"/>
          <p:cNvSpPr>
            <a:spLocks noGrp="1"/>
          </p:cNvSpPr>
          <p:nvPr>
            <p:ph type="subTitle" idx="1"/>
          </p:nvPr>
        </p:nvSpPr>
        <p:spPr/>
        <p:txBody>
          <a:bodyPr/>
          <a:lstStyle/>
          <a:p>
            <a:r>
              <a:rPr lang="en-US" dirty="0" smtClean="0"/>
              <a:t>Distributed Normal Form and Query compilation architecture</a:t>
            </a:r>
            <a:endParaRPr lang="en-US" dirty="0"/>
          </a:p>
        </p:txBody>
      </p:sp>
    </p:spTree>
    <p:extLst>
      <p:ext uri="{BB962C8B-B14F-4D97-AF65-F5344CB8AC3E}">
        <p14:creationId xmlns:p14="http://schemas.microsoft.com/office/powerpoint/2010/main" val="42367638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DNF cannot exist : Example</a:t>
            </a:r>
            <a:endParaRPr lang="en-US" dirty="0"/>
          </a:p>
        </p:txBody>
      </p:sp>
      <p:sp>
        <p:nvSpPr>
          <p:cNvPr id="3" name="Content Placeholder 2"/>
          <p:cNvSpPr>
            <a:spLocks noGrp="1"/>
          </p:cNvSpPr>
          <p:nvPr>
            <p:ph idx="1"/>
          </p:nvPr>
        </p:nvSpPr>
        <p:spPr/>
        <p:txBody>
          <a:bodyPr>
            <a:normAutofit fontScale="70000" lnSpcReduction="20000"/>
          </a:bodyPr>
          <a:lstStyle/>
          <a:p>
            <a:r>
              <a:rPr lang="en-US" dirty="0"/>
              <a:t>We show by example that </a:t>
            </a:r>
            <a:r>
              <a:rPr lang="en-US" dirty="0" smtClean="0"/>
              <a:t>a </a:t>
            </a:r>
            <a:r>
              <a:rPr lang="en-US" dirty="0"/>
              <a:t>DNF cannot exist IF the SQL source normal form chosen follows NO NESTED </a:t>
            </a:r>
            <a:r>
              <a:rPr lang="en-US" dirty="0" smtClean="0"/>
              <a:t>semantics (see slide 5).</a:t>
            </a:r>
          </a:p>
          <a:p>
            <a:r>
              <a:rPr lang="en-US" dirty="0" smtClean="0"/>
              <a:t>Assume following schema on two data sources (</a:t>
            </a:r>
            <a:r>
              <a:rPr lang="en-US" dirty="0" err="1" smtClean="0"/>
              <a:t>PostgreSQL</a:t>
            </a:r>
            <a:r>
              <a:rPr lang="en-US" dirty="0" smtClean="0"/>
              <a:t> and </a:t>
            </a:r>
            <a:r>
              <a:rPr lang="en-US" dirty="0" err="1" smtClean="0"/>
              <a:t>MongoDB</a:t>
            </a:r>
            <a:r>
              <a:rPr lang="en-US" dirty="0" smtClean="0"/>
              <a:t>) :</a:t>
            </a:r>
          </a:p>
          <a:p>
            <a:pPr lvl="1"/>
            <a:r>
              <a:rPr lang="en-US" dirty="0" err="1" smtClean="0"/>
              <a:t>Postgres.order</a:t>
            </a:r>
            <a:r>
              <a:rPr lang="en-US" dirty="0" smtClean="0"/>
              <a:t> = [</a:t>
            </a:r>
            <a:r>
              <a:rPr lang="en-US" u="sng" dirty="0" smtClean="0"/>
              <a:t>id</a:t>
            </a:r>
            <a:r>
              <a:rPr lang="en-US" dirty="0" smtClean="0"/>
              <a:t>, country, date]</a:t>
            </a:r>
          </a:p>
          <a:p>
            <a:pPr lvl="1"/>
            <a:r>
              <a:rPr lang="en-US" dirty="0" err="1" smtClean="0"/>
              <a:t>Postges.item</a:t>
            </a:r>
            <a:r>
              <a:rPr lang="en-US" dirty="0" smtClean="0"/>
              <a:t> = [</a:t>
            </a:r>
            <a:r>
              <a:rPr lang="en-US" u="sng" dirty="0" smtClean="0"/>
              <a:t>id</a:t>
            </a:r>
            <a:r>
              <a:rPr lang="en-US" dirty="0" smtClean="0"/>
              <a:t>, </a:t>
            </a:r>
            <a:r>
              <a:rPr lang="en-US" dirty="0" err="1" smtClean="0"/>
              <a:t>order_id</a:t>
            </a:r>
            <a:r>
              <a:rPr lang="en-US" dirty="0" smtClean="0"/>
              <a:t>, </a:t>
            </a:r>
            <a:r>
              <a:rPr lang="en-US" dirty="0" err="1" smtClean="0"/>
              <a:t>product_id</a:t>
            </a:r>
            <a:r>
              <a:rPr lang="en-US" dirty="0" smtClean="0"/>
              <a:t>]</a:t>
            </a:r>
          </a:p>
          <a:p>
            <a:pPr lvl="1"/>
            <a:r>
              <a:rPr lang="en-US" dirty="0" err="1" smtClean="0"/>
              <a:t>Mongodb.product</a:t>
            </a:r>
            <a:r>
              <a:rPr lang="en-US" dirty="0" smtClean="0"/>
              <a:t> = [</a:t>
            </a:r>
            <a:r>
              <a:rPr lang="en-US" u="sng" dirty="0" smtClean="0"/>
              <a:t>id</a:t>
            </a:r>
            <a:r>
              <a:rPr lang="en-US" dirty="0" smtClean="0"/>
              <a:t>, name, categories*={</a:t>
            </a:r>
            <a:r>
              <a:rPr lang="en-US" u="sng" dirty="0" smtClean="0"/>
              <a:t>category</a:t>
            </a:r>
            <a:r>
              <a:rPr lang="en-US" dirty="0" smtClean="0"/>
              <a:t>}, available={</a:t>
            </a:r>
            <a:r>
              <a:rPr lang="en-US" u="sng" dirty="0" smtClean="0"/>
              <a:t>country</a:t>
            </a:r>
            <a:r>
              <a:rPr lang="en-US" dirty="0" smtClean="0"/>
              <a:t>}*, price]</a:t>
            </a:r>
          </a:p>
          <a:p>
            <a:r>
              <a:rPr lang="en-US" dirty="0" smtClean="0"/>
              <a:t>Where :</a:t>
            </a:r>
          </a:p>
          <a:p>
            <a:pPr lvl="1"/>
            <a:r>
              <a:rPr lang="en-US" dirty="0" smtClean="0"/>
              <a:t>Underlined attributes are the primary key.</a:t>
            </a:r>
          </a:p>
          <a:p>
            <a:pPr lvl="1"/>
            <a:r>
              <a:rPr lang="en-US" dirty="0" err="1" smtClean="0"/>
              <a:t>Order_id</a:t>
            </a:r>
            <a:r>
              <a:rPr lang="en-US" dirty="0" smtClean="0"/>
              <a:t> is a foreign key referencing </a:t>
            </a:r>
            <a:r>
              <a:rPr lang="en-US" dirty="0" err="1" smtClean="0"/>
              <a:t>order.id</a:t>
            </a:r>
            <a:endParaRPr lang="en-US" dirty="0" smtClean="0"/>
          </a:p>
          <a:p>
            <a:pPr lvl="1"/>
            <a:r>
              <a:rPr lang="en-US" dirty="0" err="1" smtClean="0"/>
              <a:t>Product_id</a:t>
            </a:r>
            <a:r>
              <a:rPr lang="en-US" dirty="0" smtClean="0"/>
              <a:t> is a foreign key referencing </a:t>
            </a:r>
            <a:r>
              <a:rPr lang="en-US" dirty="0" err="1" smtClean="0"/>
              <a:t>product.id</a:t>
            </a:r>
            <a:endParaRPr lang="en-US" dirty="0" smtClean="0"/>
          </a:p>
          <a:p>
            <a:pPr lvl="1"/>
            <a:r>
              <a:rPr lang="en-US" dirty="0" smtClean="0"/>
              <a:t>Attributes annotated with (*) are nested tables, themselves with their own schema shown within the “={}”</a:t>
            </a:r>
          </a:p>
          <a:p>
            <a:pPr lvl="1"/>
            <a:endParaRPr lang="en-US" dirty="0" smtClean="0"/>
          </a:p>
        </p:txBody>
      </p:sp>
    </p:spTree>
    <p:extLst>
      <p:ext uri="{BB962C8B-B14F-4D97-AF65-F5344CB8AC3E}">
        <p14:creationId xmlns:p14="http://schemas.microsoft.com/office/powerpoint/2010/main" val="400931856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SQL++ Queries</a:t>
            </a:r>
            <a:endParaRPr lang="en-US" dirty="0"/>
          </a:p>
        </p:txBody>
      </p:sp>
      <p:sp>
        <p:nvSpPr>
          <p:cNvPr id="4" name="Content Placeholder 3"/>
          <p:cNvSpPr>
            <a:spLocks noGrp="1"/>
          </p:cNvSpPr>
          <p:nvPr>
            <p:ph sz="half" idx="1"/>
          </p:nvPr>
        </p:nvSpPr>
        <p:spPr/>
        <p:txBody>
          <a:bodyPr>
            <a:normAutofit/>
          </a:bodyPr>
          <a:lstStyle/>
          <a:p>
            <a:pPr marL="0" indent="0">
              <a:buNone/>
            </a:pPr>
            <a:r>
              <a:rPr lang="en-US" sz="1600" b="1" dirty="0" smtClean="0"/>
              <a:t>1)</a:t>
            </a:r>
            <a:r>
              <a:rPr lang="en-US" sz="1600" dirty="0" smtClean="0"/>
              <a:t> Get all the legal orders for ‘puppets’ since 01/01/2014 (an order is legal if all items contained in that order are available in the country of purchase)</a:t>
            </a:r>
            <a:r>
              <a:rPr lang="en-US" sz="1900" dirty="0"/>
              <a:t>.</a:t>
            </a:r>
            <a:endParaRPr lang="en-US" sz="1900" dirty="0" smtClean="0"/>
          </a:p>
          <a:p>
            <a:pPr marL="0" indent="0">
              <a:buNone/>
            </a:pPr>
            <a:r>
              <a:rPr lang="en-US" sz="1900" dirty="0" smtClean="0"/>
              <a:t>SELECT 	</a:t>
            </a:r>
            <a:r>
              <a:rPr lang="en-US" sz="1900" dirty="0" err="1" smtClean="0"/>
              <a:t>order_id</a:t>
            </a:r>
            <a:endParaRPr lang="en-US" sz="1900" dirty="0" smtClean="0"/>
          </a:p>
          <a:p>
            <a:pPr marL="0" indent="0">
              <a:buNone/>
            </a:pPr>
            <a:r>
              <a:rPr lang="en-US" sz="1900" dirty="0" smtClean="0"/>
              <a:t>FROM 	</a:t>
            </a:r>
            <a:r>
              <a:rPr lang="en-US" sz="1900" dirty="0" err="1" smtClean="0"/>
              <a:t>postgres.order</a:t>
            </a:r>
            <a:r>
              <a:rPr lang="en-US" sz="1900" dirty="0" smtClean="0"/>
              <a:t> AS O,</a:t>
            </a:r>
          </a:p>
          <a:p>
            <a:pPr marL="0" indent="0">
              <a:buNone/>
            </a:pPr>
            <a:r>
              <a:rPr lang="en-US" sz="1900" dirty="0" smtClean="0"/>
              <a:t>		</a:t>
            </a:r>
            <a:r>
              <a:rPr lang="en-US" sz="1900" dirty="0" err="1" smtClean="0"/>
              <a:t>Postgres.item</a:t>
            </a:r>
            <a:r>
              <a:rPr lang="en-US" sz="1900" dirty="0" smtClean="0"/>
              <a:t> AS I,</a:t>
            </a:r>
          </a:p>
          <a:p>
            <a:pPr marL="0" indent="0">
              <a:buNone/>
            </a:pPr>
            <a:r>
              <a:rPr lang="en-US" sz="1900" dirty="0" smtClean="0"/>
              <a:t>		</a:t>
            </a:r>
            <a:r>
              <a:rPr lang="en-US" sz="1900" dirty="0" err="1" smtClean="0"/>
              <a:t>Mongodb.product</a:t>
            </a:r>
            <a:r>
              <a:rPr lang="en-US" sz="1900" dirty="0" smtClean="0"/>
              <a:t> AS P</a:t>
            </a:r>
          </a:p>
          <a:p>
            <a:pPr marL="0" indent="0">
              <a:buNone/>
            </a:pPr>
            <a:r>
              <a:rPr lang="en-US" sz="1900" dirty="0" smtClean="0"/>
              <a:t>WHERE 	</a:t>
            </a:r>
            <a:r>
              <a:rPr lang="en-US" sz="1900" dirty="0" err="1" smtClean="0"/>
              <a:t>O.id</a:t>
            </a:r>
            <a:r>
              <a:rPr lang="en-US" sz="1900" dirty="0" smtClean="0"/>
              <a:t> = </a:t>
            </a:r>
            <a:r>
              <a:rPr lang="en-US" sz="1900" dirty="0" err="1" smtClean="0"/>
              <a:t>I.order_id</a:t>
            </a:r>
            <a:r>
              <a:rPr lang="en-US" sz="1900" dirty="0" smtClean="0"/>
              <a:t> AND</a:t>
            </a:r>
          </a:p>
          <a:p>
            <a:pPr marL="0" indent="0">
              <a:buNone/>
            </a:pPr>
            <a:r>
              <a:rPr lang="en-US" sz="1900" dirty="0" smtClean="0"/>
              <a:t>		</a:t>
            </a:r>
            <a:r>
              <a:rPr lang="en-US" sz="1900" dirty="0" err="1" smtClean="0"/>
              <a:t>I.product_id</a:t>
            </a:r>
            <a:r>
              <a:rPr lang="en-US" sz="1900" dirty="0" smtClean="0"/>
              <a:t> = </a:t>
            </a:r>
            <a:r>
              <a:rPr lang="en-US" sz="1900" dirty="0" err="1" smtClean="0"/>
              <a:t>P.id</a:t>
            </a:r>
            <a:r>
              <a:rPr lang="en-US" sz="1900" dirty="0" smtClean="0"/>
              <a:t> AND</a:t>
            </a:r>
          </a:p>
          <a:p>
            <a:pPr marL="0" indent="0">
              <a:buNone/>
            </a:pPr>
            <a:r>
              <a:rPr lang="en-US" sz="1900" dirty="0"/>
              <a:t>	</a:t>
            </a:r>
            <a:r>
              <a:rPr lang="en-US" sz="1900" dirty="0" smtClean="0"/>
              <a:t>	‘puppets’ IN </a:t>
            </a:r>
            <a:r>
              <a:rPr lang="en-US" sz="1900" dirty="0" err="1" smtClean="0"/>
              <a:t>P.categories</a:t>
            </a:r>
            <a:r>
              <a:rPr lang="en-US" sz="1900" dirty="0"/>
              <a:t> </a:t>
            </a:r>
            <a:r>
              <a:rPr lang="en-US" sz="1900" dirty="0" smtClean="0"/>
              <a:t>AND</a:t>
            </a:r>
          </a:p>
          <a:p>
            <a:pPr marL="0" indent="0">
              <a:buNone/>
            </a:pPr>
            <a:r>
              <a:rPr lang="en-US" sz="1900" dirty="0"/>
              <a:t>	</a:t>
            </a:r>
            <a:r>
              <a:rPr lang="en-US" sz="1900" dirty="0" smtClean="0"/>
              <a:t>	</a:t>
            </a:r>
            <a:r>
              <a:rPr lang="en-US" sz="1900" dirty="0" err="1" smtClean="0"/>
              <a:t>O.date</a:t>
            </a:r>
            <a:r>
              <a:rPr lang="en-US" sz="1900" dirty="0" smtClean="0"/>
              <a:t> &gt; 01/01/2014 AND</a:t>
            </a:r>
          </a:p>
          <a:p>
            <a:pPr marL="0" indent="0">
              <a:buNone/>
            </a:pPr>
            <a:r>
              <a:rPr lang="en-US" sz="1900" dirty="0"/>
              <a:t>	</a:t>
            </a:r>
            <a:r>
              <a:rPr lang="en-US" sz="1900" dirty="0" smtClean="0"/>
              <a:t>	</a:t>
            </a:r>
            <a:r>
              <a:rPr lang="en-US" sz="1900" dirty="0" err="1" smtClean="0"/>
              <a:t>O.country</a:t>
            </a:r>
            <a:r>
              <a:rPr lang="en-US" sz="1900" dirty="0" smtClean="0"/>
              <a:t> IN </a:t>
            </a:r>
            <a:r>
              <a:rPr lang="en-US" sz="1900" dirty="0" err="1" smtClean="0"/>
              <a:t>P.available</a:t>
            </a:r>
            <a:endParaRPr lang="en-US" sz="1900" dirty="0" smtClean="0"/>
          </a:p>
        </p:txBody>
      </p:sp>
      <p:sp>
        <p:nvSpPr>
          <p:cNvPr id="5" name="Content Placeholder 4"/>
          <p:cNvSpPr>
            <a:spLocks noGrp="1"/>
          </p:cNvSpPr>
          <p:nvPr>
            <p:ph sz="half" idx="2"/>
          </p:nvPr>
        </p:nvSpPr>
        <p:spPr/>
        <p:txBody>
          <a:bodyPr>
            <a:normAutofit/>
          </a:bodyPr>
          <a:lstStyle/>
          <a:p>
            <a:pPr marL="0" indent="0">
              <a:buNone/>
            </a:pPr>
            <a:r>
              <a:rPr lang="en-US" sz="1600" b="1" dirty="0" smtClean="0"/>
              <a:t>2)</a:t>
            </a:r>
            <a:r>
              <a:rPr lang="en-US" sz="1600" dirty="0" smtClean="0"/>
              <a:t> Get all orders for ‘puppets’ with price greater than 50$</a:t>
            </a:r>
          </a:p>
          <a:p>
            <a:pPr marL="0" indent="0">
              <a:buNone/>
            </a:pPr>
            <a:r>
              <a:rPr lang="en-US" sz="1900" dirty="0" smtClean="0"/>
              <a:t>SELECT </a:t>
            </a:r>
            <a:r>
              <a:rPr lang="en-US" sz="1900" dirty="0" err="1" smtClean="0"/>
              <a:t>order_id</a:t>
            </a:r>
            <a:r>
              <a:rPr lang="en-US" sz="1900" dirty="0" smtClean="0"/>
              <a:t>, SUM(</a:t>
            </a:r>
            <a:r>
              <a:rPr lang="en-US" sz="1900" dirty="0" err="1" smtClean="0"/>
              <a:t>P.price</a:t>
            </a:r>
            <a:r>
              <a:rPr lang="en-US" sz="1900" dirty="0" smtClean="0"/>
              <a:t>) AS price</a:t>
            </a:r>
          </a:p>
          <a:p>
            <a:pPr marL="0" indent="0">
              <a:buNone/>
            </a:pPr>
            <a:r>
              <a:rPr lang="en-US" sz="1900" dirty="0" smtClean="0"/>
              <a:t>FROM 	</a:t>
            </a:r>
            <a:r>
              <a:rPr lang="en-US" sz="1900" dirty="0" err="1" smtClean="0"/>
              <a:t>postgres.order</a:t>
            </a:r>
            <a:r>
              <a:rPr lang="en-US" sz="1900" dirty="0" smtClean="0"/>
              <a:t> AS O,</a:t>
            </a:r>
          </a:p>
          <a:p>
            <a:pPr marL="0" indent="0">
              <a:buNone/>
            </a:pPr>
            <a:r>
              <a:rPr lang="en-US" sz="1900" dirty="0"/>
              <a:t>	</a:t>
            </a:r>
            <a:r>
              <a:rPr lang="en-US" sz="1900" dirty="0" smtClean="0"/>
              <a:t>	</a:t>
            </a:r>
            <a:r>
              <a:rPr lang="en-US" sz="1900" dirty="0" err="1" smtClean="0"/>
              <a:t>postgres.item</a:t>
            </a:r>
            <a:r>
              <a:rPr lang="en-US" sz="1900" dirty="0" smtClean="0"/>
              <a:t> AS I,</a:t>
            </a:r>
          </a:p>
          <a:p>
            <a:pPr marL="0" indent="0">
              <a:buNone/>
            </a:pPr>
            <a:r>
              <a:rPr lang="en-US" sz="1900" dirty="0"/>
              <a:t>	</a:t>
            </a:r>
            <a:r>
              <a:rPr lang="en-US" sz="1900" dirty="0" smtClean="0"/>
              <a:t>	</a:t>
            </a:r>
            <a:r>
              <a:rPr lang="en-US" sz="1900" dirty="0" err="1" smtClean="0"/>
              <a:t>mongodb.product</a:t>
            </a:r>
            <a:r>
              <a:rPr lang="en-US" sz="1900" dirty="0"/>
              <a:t> </a:t>
            </a:r>
            <a:r>
              <a:rPr lang="en-US" sz="1900" dirty="0" smtClean="0"/>
              <a:t>AS P</a:t>
            </a:r>
          </a:p>
          <a:p>
            <a:pPr marL="0" indent="0">
              <a:buNone/>
            </a:pPr>
            <a:r>
              <a:rPr lang="en-US" sz="1900" dirty="0" smtClean="0"/>
              <a:t>WHERE 	</a:t>
            </a:r>
            <a:r>
              <a:rPr lang="en-US" sz="1900" dirty="0" err="1" smtClean="0"/>
              <a:t>O.id</a:t>
            </a:r>
            <a:r>
              <a:rPr lang="en-US" sz="1900" dirty="0" smtClean="0"/>
              <a:t> = </a:t>
            </a:r>
            <a:r>
              <a:rPr lang="en-US" sz="1900" dirty="0" err="1" smtClean="0"/>
              <a:t>I.order_id</a:t>
            </a:r>
            <a:r>
              <a:rPr lang="en-US" sz="1900" dirty="0" smtClean="0"/>
              <a:t> AND</a:t>
            </a:r>
          </a:p>
          <a:p>
            <a:pPr marL="0" indent="0">
              <a:buNone/>
            </a:pPr>
            <a:r>
              <a:rPr lang="en-US" sz="1900" dirty="0"/>
              <a:t>	</a:t>
            </a:r>
            <a:r>
              <a:rPr lang="en-US" sz="1900" dirty="0" smtClean="0"/>
              <a:t>	</a:t>
            </a:r>
            <a:r>
              <a:rPr lang="en-US" sz="1900" dirty="0" err="1" smtClean="0"/>
              <a:t>I.product_id</a:t>
            </a:r>
            <a:r>
              <a:rPr lang="en-US" sz="1900" dirty="0" smtClean="0"/>
              <a:t> = </a:t>
            </a:r>
            <a:r>
              <a:rPr lang="en-US" sz="1900" dirty="0" err="1" smtClean="0"/>
              <a:t>P.id</a:t>
            </a:r>
            <a:r>
              <a:rPr lang="en-US" sz="1900" dirty="0" smtClean="0"/>
              <a:t> AND</a:t>
            </a:r>
          </a:p>
          <a:p>
            <a:pPr marL="0" indent="0">
              <a:buNone/>
            </a:pPr>
            <a:r>
              <a:rPr lang="en-US" sz="1900" dirty="0"/>
              <a:t>	</a:t>
            </a:r>
            <a:r>
              <a:rPr lang="en-US" sz="1900" dirty="0" smtClean="0"/>
              <a:t>	‘puppets’ IN </a:t>
            </a:r>
            <a:r>
              <a:rPr lang="en-US" sz="1900" dirty="0" err="1" smtClean="0"/>
              <a:t>P.categories</a:t>
            </a:r>
            <a:endParaRPr lang="en-US" sz="1900" dirty="0" smtClean="0"/>
          </a:p>
          <a:p>
            <a:pPr marL="0" indent="0">
              <a:buNone/>
            </a:pPr>
            <a:r>
              <a:rPr lang="en-US" sz="1900" dirty="0" smtClean="0"/>
              <a:t>GROUP BY </a:t>
            </a:r>
            <a:r>
              <a:rPr lang="en-US" sz="1900" dirty="0" err="1" smtClean="0"/>
              <a:t>order_id</a:t>
            </a:r>
            <a:endParaRPr lang="en-US" sz="1900" dirty="0" smtClean="0"/>
          </a:p>
          <a:p>
            <a:pPr marL="0" indent="0">
              <a:buNone/>
            </a:pPr>
            <a:r>
              <a:rPr lang="en-US" sz="1900" dirty="0" smtClean="0"/>
              <a:t>HAVING	price &gt; 50 </a:t>
            </a:r>
            <a:endParaRPr lang="en-US" sz="1900" dirty="0"/>
          </a:p>
        </p:txBody>
      </p:sp>
    </p:spTree>
    <p:extLst>
      <p:ext uri="{BB962C8B-B14F-4D97-AF65-F5344CB8AC3E}">
        <p14:creationId xmlns:p14="http://schemas.microsoft.com/office/powerpoint/2010/main" val="404816968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Plan Strategies</a:t>
            </a:r>
            <a:endParaRPr lang="en-US" dirty="0"/>
          </a:p>
        </p:txBody>
      </p:sp>
      <p:sp>
        <p:nvSpPr>
          <p:cNvPr id="5" name="Content Placeholder 4"/>
          <p:cNvSpPr>
            <a:spLocks noGrp="1"/>
          </p:cNvSpPr>
          <p:nvPr>
            <p:ph idx="1"/>
          </p:nvPr>
        </p:nvSpPr>
        <p:spPr/>
        <p:txBody>
          <a:bodyPr>
            <a:normAutofit fontScale="92500" lnSpcReduction="10000"/>
          </a:bodyPr>
          <a:lstStyle/>
          <a:p>
            <a:r>
              <a:rPr lang="en-US" dirty="0" smtClean="0"/>
              <a:t>Query 1 has a complexity arising from the heterogeneity of the data model in the following condition of the WHERE clause:</a:t>
            </a:r>
          </a:p>
          <a:p>
            <a:pPr lvl="1"/>
            <a:r>
              <a:rPr lang="en-US" dirty="0" err="1"/>
              <a:t>O.country</a:t>
            </a:r>
            <a:r>
              <a:rPr lang="en-US" dirty="0"/>
              <a:t> IN </a:t>
            </a:r>
            <a:r>
              <a:rPr lang="en-US" dirty="0" err="1" smtClean="0"/>
              <a:t>P.available</a:t>
            </a:r>
            <a:endParaRPr lang="en-US" dirty="0" smtClean="0"/>
          </a:p>
          <a:p>
            <a:pPr marL="342900" lvl="1" indent="-342900">
              <a:buFont typeface="Arial"/>
              <a:buChar char="•"/>
            </a:pPr>
            <a:r>
              <a:rPr lang="en-US" dirty="0" smtClean="0"/>
              <a:t>There are two query strategies to answer queries of the type (assume </a:t>
            </a:r>
            <a:r>
              <a:rPr lang="en-US" dirty="0"/>
              <a:t>previously stated schema</a:t>
            </a:r>
            <a:r>
              <a:rPr lang="en-US" dirty="0" smtClean="0"/>
              <a:t>) :</a:t>
            </a:r>
          </a:p>
          <a:p>
            <a:pPr marL="457200" lvl="1" indent="0">
              <a:buNone/>
            </a:pPr>
            <a:r>
              <a:rPr lang="en-US" dirty="0" smtClean="0"/>
              <a:t>SELECT 	</a:t>
            </a:r>
            <a:r>
              <a:rPr lang="en-US" dirty="0" err="1" smtClean="0"/>
              <a:t>O.order_id</a:t>
            </a:r>
            <a:endParaRPr lang="en-US" dirty="0" smtClean="0"/>
          </a:p>
          <a:p>
            <a:pPr marL="457200" lvl="1" indent="0">
              <a:buNone/>
            </a:pPr>
            <a:r>
              <a:rPr lang="en-US" dirty="0" smtClean="0"/>
              <a:t>FROM 		Order AS O, Product AS P</a:t>
            </a:r>
          </a:p>
          <a:p>
            <a:pPr marL="457200" lvl="1" indent="0">
              <a:buNone/>
            </a:pPr>
            <a:r>
              <a:rPr lang="en-US" dirty="0" smtClean="0"/>
              <a:t>WHERE 	</a:t>
            </a:r>
            <a:r>
              <a:rPr lang="en-US" dirty="0" err="1" smtClean="0"/>
              <a:t>O.country</a:t>
            </a:r>
            <a:r>
              <a:rPr lang="en-US" dirty="0" smtClean="0"/>
              <a:t> IN </a:t>
            </a:r>
            <a:r>
              <a:rPr lang="en-US" dirty="0" err="1" smtClean="0"/>
              <a:t>P.available</a:t>
            </a:r>
            <a:endParaRPr lang="en-US" dirty="0" smtClean="0"/>
          </a:p>
          <a:p>
            <a:r>
              <a:rPr lang="en-US" dirty="0" smtClean="0"/>
              <a:t>The two techniques are described next.</a:t>
            </a:r>
          </a:p>
        </p:txBody>
      </p:sp>
    </p:spTree>
    <p:extLst>
      <p:ext uri="{BB962C8B-B14F-4D97-AF65-F5344CB8AC3E}">
        <p14:creationId xmlns:p14="http://schemas.microsoft.com/office/powerpoint/2010/main" val="388998885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Query Plan Strategies</a:t>
            </a:r>
            <a:br>
              <a:rPr lang="en-US" dirty="0" smtClean="0"/>
            </a:br>
            <a:r>
              <a:rPr lang="en-US" dirty="0" smtClean="0"/>
              <a:t>Join Technique</a:t>
            </a:r>
            <a:endParaRPr lang="en-US" dirty="0"/>
          </a:p>
        </p:txBody>
      </p:sp>
      <p:sp>
        <p:nvSpPr>
          <p:cNvPr id="5" name="Content Placeholder 4"/>
          <p:cNvSpPr>
            <a:spLocks noGrp="1"/>
          </p:cNvSpPr>
          <p:nvPr>
            <p:ph sz="half" idx="1"/>
          </p:nvPr>
        </p:nvSpPr>
        <p:spPr/>
        <p:txBody>
          <a:bodyPr>
            <a:normAutofit fontScale="92500" lnSpcReduction="10000"/>
          </a:bodyPr>
          <a:lstStyle/>
          <a:p>
            <a:r>
              <a:rPr lang="en-US" dirty="0"/>
              <a:t>The join technique </a:t>
            </a:r>
            <a:r>
              <a:rPr lang="en-US" dirty="0" smtClean="0"/>
              <a:t>would simply compute the join of the two relations and apply the selection later on. </a:t>
            </a:r>
          </a:p>
          <a:p>
            <a:r>
              <a:rPr lang="en-US" dirty="0" smtClean="0"/>
              <a:t>If the source cannot handle such a selection because of its heterogeneity, it would simply leave its processing to the middleware.</a:t>
            </a:r>
            <a:endParaRPr lang="en-US" dirty="0"/>
          </a:p>
        </p:txBody>
      </p:sp>
      <p:pic>
        <p:nvPicPr>
          <p:cNvPr id="9" name="Content Placeholder 8" descr="jointechnique.pdf"/>
          <p:cNvPicPr>
            <a:picLocks noGrp="1" noChangeAspect="1"/>
          </p:cNvPicPr>
          <p:nvPr>
            <p:ph sz="half" idx="2"/>
          </p:nvPr>
        </p:nvPicPr>
        <p:blipFill>
          <a:blip r:embed="rId2">
            <a:extLst>
              <a:ext uri="{28A0092B-C50C-407E-A947-70E740481C1C}">
                <a14:useLocalDpi xmlns:a14="http://schemas.microsoft.com/office/drawing/2010/main" val="0"/>
              </a:ext>
            </a:extLst>
          </a:blip>
          <a:srcRect t="-19639" b="-19639"/>
          <a:stretch>
            <a:fillRect/>
          </a:stretch>
        </p:blipFill>
        <p:spPr/>
      </p:pic>
    </p:spTree>
    <p:extLst>
      <p:ext uri="{BB962C8B-B14F-4D97-AF65-F5344CB8AC3E}">
        <p14:creationId xmlns:p14="http://schemas.microsoft.com/office/powerpoint/2010/main" val="4160450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Query Plan Strategies</a:t>
            </a:r>
            <a:br>
              <a:rPr lang="en-US" dirty="0" smtClean="0"/>
            </a:br>
            <a:r>
              <a:rPr lang="en-US" dirty="0" err="1" smtClean="0"/>
              <a:t>ApplyPlan</a:t>
            </a:r>
            <a:r>
              <a:rPr lang="en-US" dirty="0" smtClean="0"/>
              <a:t> </a:t>
            </a:r>
            <a:r>
              <a:rPr lang="en-US" dirty="0" err="1" smtClean="0"/>
              <a:t>Semijoin</a:t>
            </a:r>
            <a:r>
              <a:rPr lang="en-US" dirty="0" smtClean="0"/>
              <a:t> Technique</a:t>
            </a:r>
            <a:endParaRPr lang="en-US" dirty="0"/>
          </a:p>
        </p:txBody>
      </p:sp>
      <p:sp>
        <p:nvSpPr>
          <p:cNvPr id="3" name="Content Placeholder 2"/>
          <p:cNvSpPr>
            <a:spLocks noGrp="1"/>
          </p:cNvSpPr>
          <p:nvPr>
            <p:ph sz="half" idx="1"/>
          </p:nvPr>
        </p:nvSpPr>
        <p:spPr/>
        <p:txBody>
          <a:bodyPr>
            <a:normAutofit fontScale="77500" lnSpcReduction="20000"/>
          </a:bodyPr>
          <a:lstStyle/>
          <a:p>
            <a:r>
              <a:rPr lang="en-US" dirty="0" smtClean="0"/>
              <a:t>The apply plan </a:t>
            </a:r>
            <a:r>
              <a:rPr lang="en-US" dirty="0" err="1" smtClean="0"/>
              <a:t>semijoin</a:t>
            </a:r>
            <a:r>
              <a:rPr lang="en-US" dirty="0" smtClean="0"/>
              <a:t> technique would extract the nested table from the heterogeneous data source and inject it in the homogeneous data source (using the navigate operator). It would then process multiple queries on the homogeneous data source using the nested table attribute as a table by itself. This allows processing of the selection within the homogeneous data source.</a:t>
            </a:r>
          </a:p>
          <a:p>
            <a:r>
              <a:rPr lang="en-US" dirty="0" smtClean="0"/>
              <a:t>Note that we do not consider multiple levels of nesting.</a:t>
            </a:r>
            <a:endParaRPr lang="en-US" dirty="0"/>
          </a:p>
        </p:txBody>
      </p:sp>
      <p:pic>
        <p:nvPicPr>
          <p:cNvPr id="7" name="Content Placeholder 6" descr="applyplansemijointechnique.pdf"/>
          <p:cNvPicPr>
            <a:picLocks noGrp="1" noChangeAspect="1"/>
          </p:cNvPicPr>
          <p:nvPr>
            <p:ph sz="half" idx="2"/>
          </p:nvPr>
        </p:nvPicPr>
        <p:blipFill>
          <a:blip r:embed="rId2">
            <a:extLst>
              <a:ext uri="{28A0092B-C50C-407E-A947-70E740481C1C}">
                <a14:useLocalDpi xmlns:a14="http://schemas.microsoft.com/office/drawing/2010/main" val="0"/>
              </a:ext>
            </a:extLst>
          </a:blip>
          <a:srcRect l="-11887" r="-11887"/>
          <a:stretch>
            <a:fillRect/>
          </a:stretch>
        </p:blipFill>
        <p:spPr/>
      </p:pic>
    </p:spTree>
    <p:extLst>
      <p:ext uri="{BB962C8B-B14F-4D97-AF65-F5344CB8AC3E}">
        <p14:creationId xmlns:p14="http://schemas.microsoft.com/office/powerpoint/2010/main" val="2160695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Plans for query 1</a:t>
            </a:r>
            <a:endParaRPr lang="en-US" dirty="0"/>
          </a:p>
        </p:txBody>
      </p:sp>
      <p:sp>
        <p:nvSpPr>
          <p:cNvPr id="8" name="Text Placeholder 7"/>
          <p:cNvSpPr>
            <a:spLocks noGrp="1"/>
          </p:cNvSpPr>
          <p:nvPr>
            <p:ph type="body" idx="1"/>
          </p:nvPr>
        </p:nvSpPr>
        <p:spPr/>
        <p:txBody>
          <a:bodyPr/>
          <a:lstStyle/>
          <a:p>
            <a:r>
              <a:rPr lang="en-US" dirty="0" smtClean="0"/>
              <a:t>A. Join technique</a:t>
            </a:r>
            <a:endParaRPr lang="en-US" dirty="0"/>
          </a:p>
        </p:txBody>
      </p:sp>
      <p:sp>
        <p:nvSpPr>
          <p:cNvPr id="9" name="Text Placeholder 8"/>
          <p:cNvSpPr>
            <a:spLocks noGrp="1"/>
          </p:cNvSpPr>
          <p:nvPr>
            <p:ph type="body" sz="quarter" idx="3"/>
          </p:nvPr>
        </p:nvSpPr>
        <p:spPr/>
        <p:txBody>
          <a:bodyPr>
            <a:normAutofit fontScale="92500"/>
          </a:bodyPr>
          <a:lstStyle/>
          <a:p>
            <a:r>
              <a:rPr lang="en-US" dirty="0" smtClean="0"/>
              <a:t>B. Apply Plan </a:t>
            </a:r>
            <a:r>
              <a:rPr lang="en-US" dirty="0" err="1" smtClean="0"/>
              <a:t>Semijoin</a:t>
            </a:r>
            <a:r>
              <a:rPr lang="en-US" dirty="0" smtClean="0"/>
              <a:t> technique</a:t>
            </a:r>
            <a:endParaRPr lang="en-US" dirty="0"/>
          </a:p>
        </p:txBody>
      </p:sp>
      <p:pic>
        <p:nvPicPr>
          <p:cNvPr id="13" name="Content Placeholder 12" descr="query2_QP_DNF.pdf"/>
          <p:cNvPicPr>
            <a:picLocks noGrp="1" noChangeAspect="1"/>
          </p:cNvPicPr>
          <p:nvPr>
            <p:ph sz="quarter" idx="4"/>
          </p:nvPr>
        </p:nvPicPr>
        <p:blipFill>
          <a:blip r:embed="rId2">
            <a:extLst>
              <a:ext uri="{28A0092B-C50C-407E-A947-70E740481C1C}">
                <a14:useLocalDpi xmlns:a14="http://schemas.microsoft.com/office/drawing/2010/main" val="0"/>
              </a:ext>
            </a:extLst>
          </a:blip>
          <a:srcRect l="552" r="552"/>
          <a:stretch>
            <a:fillRect/>
          </a:stretch>
        </p:blipFill>
        <p:spPr/>
      </p:pic>
      <p:pic>
        <p:nvPicPr>
          <p:cNvPr id="12" name="Content Placeholder 11" descr="query1_QP_DNF.pdf"/>
          <p:cNvPicPr>
            <a:picLocks noGrp="1" noChangeAspect="1"/>
          </p:cNvPicPr>
          <p:nvPr>
            <p:ph sz="half" idx="2"/>
          </p:nvPr>
        </p:nvPicPr>
        <p:blipFill>
          <a:blip r:embed="rId3">
            <a:extLst>
              <a:ext uri="{28A0092B-C50C-407E-A947-70E740481C1C}">
                <a14:useLocalDpi xmlns:a14="http://schemas.microsoft.com/office/drawing/2010/main" val="0"/>
              </a:ext>
            </a:extLst>
          </a:blip>
          <a:srcRect t="1195" b="1195"/>
          <a:stretch>
            <a:fillRect/>
          </a:stretch>
        </p:blipFill>
        <p:spPr/>
      </p:pic>
    </p:spTree>
    <p:extLst>
      <p:ext uri="{BB962C8B-B14F-4D97-AF65-F5344CB8AC3E}">
        <p14:creationId xmlns:p14="http://schemas.microsoft.com/office/powerpoint/2010/main" val="353412847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Best Plan For Query 1</a:t>
            </a:r>
            <a:endParaRPr lang="en-US" dirty="0"/>
          </a:p>
        </p:txBody>
      </p:sp>
      <p:sp>
        <p:nvSpPr>
          <p:cNvPr id="8" name="Content Placeholder 7"/>
          <p:cNvSpPr>
            <a:spLocks noGrp="1"/>
          </p:cNvSpPr>
          <p:nvPr>
            <p:ph idx="1"/>
          </p:nvPr>
        </p:nvSpPr>
        <p:spPr/>
        <p:txBody>
          <a:bodyPr>
            <a:normAutofit fontScale="77500" lnSpcReduction="20000"/>
          </a:bodyPr>
          <a:lstStyle/>
          <a:p>
            <a:r>
              <a:rPr lang="en-US" dirty="0" smtClean="0"/>
              <a:t>In the distribution phase, the SQL source normal form could use either a NO NESTED policy or IGNORE NESTED policy. We assume NO NESTED policy.</a:t>
            </a:r>
          </a:p>
          <a:p>
            <a:r>
              <a:rPr lang="en-US" dirty="0" smtClean="0"/>
              <a:t>Using NO NESTED semantics, joins cannot be done within </a:t>
            </a:r>
            <a:r>
              <a:rPr lang="en-US" dirty="0" err="1" smtClean="0"/>
              <a:t>Postgres</a:t>
            </a:r>
            <a:r>
              <a:rPr lang="en-US" dirty="0" smtClean="0"/>
              <a:t> if the joined relations have nested table attributes. Entire tables have to be exported to middleware for further processing. Plan A) becomes very inefficient.</a:t>
            </a:r>
          </a:p>
          <a:p>
            <a:r>
              <a:rPr lang="en-US" dirty="0" smtClean="0"/>
              <a:t>Plan B allows us to </a:t>
            </a:r>
            <a:r>
              <a:rPr lang="en-US" dirty="0" err="1" smtClean="0"/>
              <a:t>unnest</a:t>
            </a:r>
            <a:r>
              <a:rPr lang="en-US" dirty="0" smtClean="0"/>
              <a:t> data by sending multiple queries Qi to SQL using the </a:t>
            </a:r>
            <a:r>
              <a:rPr lang="en-US" dirty="0" err="1" smtClean="0"/>
              <a:t>ApplyPlan</a:t>
            </a:r>
            <a:r>
              <a:rPr lang="en-US" dirty="0" smtClean="0"/>
              <a:t> operator. The queries Qi can individually be processed much faster by SQL. This is possible because of the absence of nesting in Qi.</a:t>
            </a:r>
          </a:p>
          <a:p>
            <a:r>
              <a:rPr lang="en-US" dirty="0" smtClean="0"/>
              <a:t>Overall, plan B) is the winner.</a:t>
            </a:r>
            <a:endParaRPr lang="en-US" dirty="0"/>
          </a:p>
        </p:txBody>
      </p:sp>
    </p:spTree>
    <p:extLst>
      <p:ext uri="{BB962C8B-B14F-4D97-AF65-F5344CB8AC3E}">
        <p14:creationId xmlns:p14="http://schemas.microsoft.com/office/powerpoint/2010/main" val="426567337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Plans for query 2</a:t>
            </a:r>
            <a:endParaRPr lang="en-US" dirty="0"/>
          </a:p>
        </p:txBody>
      </p:sp>
      <p:sp>
        <p:nvSpPr>
          <p:cNvPr id="8" name="Text Placeholder 7"/>
          <p:cNvSpPr>
            <a:spLocks noGrp="1"/>
          </p:cNvSpPr>
          <p:nvPr>
            <p:ph type="body" idx="1"/>
          </p:nvPr>
        </p:nvSpPr>
        <p:spPr/>
        <p:txBody>
          <a:bodyPr/>
          <a:lstStyle/>
          <a:p>
            <a:r>
              <a:rPr lang="en-US" dirty="0" smtClean="0"/>
              <a:t>A. Join technique</a:t>
            </a:r>
            <a:endParaRPr lang="en-US" dirty="0"/>
          </a:p>
        </p:txBody>
      </p:sp>
      <p:sp>
        <p:nvSpPr>
          <p:cNvPr id="9" name="Text Placeholder 8"/>
          <p:cNvSpPr>
            <a:spLocks noGrp="1"/>
          </p:cNvSpPr>
          <p:nvPr>
            <p:ph type="body" sz="quarter" idx="3"/>
          </p:nvPr>
        </p:nvSpPr>
        <p:spPr/>
        <p:txBody>
          <a:bodyPr>
            <a:normAutofit fontScale="92500"/>
          </a:bodyPr>
          <a:lstStyle/>
          <a:p>
            <a:r>
              <a:rPr lang="en-US" dirty="0" smtClean="0"/>
              <a:t>B. Apply Plan </a:t>
            </a:r>
            <a:r>
              <a:rPr lang="en-US" dirty="0" err="1" smtClean="0"/>
              <a:t>Semijoin</a:t>
            </a:r>
            <a:r>
              <a:rPr lang="en-US" dirty="0" smtClean="0"/>
              <a:t> technique</a:t>
            </a:r>
            <a:endParaRPr lang="en-US" dirty="0"/>
          </a:p>
        </p:txBody>
      </p:sp>
      <p:pic>
        <p:nvPicPr>
          <p:cNvPr id="4" name="Content Placeholder 3" descr="query2_QP_DNF - copie.pdf"/>
          <p:cNvPicPr>
            <a:picLocks noGrp="1" noChangeAspect="1"/>
          </p:cNvPicPr>
          <p:nvPr>
            <p:ph sz="half" idx="2"/>
          </p:nvPr>
        </p:nvPicPr>
        <p:blipFill>
          <a:blip r:embed="rId2">
            <a:extLst>
              <a:ext uri="{28A0092B-C50C-407E-A947-70E740481C1C}">
                <a14:useLocalDpi xmlns:a14="http://schemas.microsoft.com/office/drawing/2010/main" val="0"/>
              </a:ext>
            </a:extLst>
          </a:blip>
          <a:srcRect l="4578" r="4578"/>
          <a:stretch>
            <a:fillRect/>
          </a:stretch>
        </p:blipFill>
        <p:spPr/>
      </p:pic>
      <p:pic>
        <p:nvPicPr>
          <p:cNvPr id="6" name="Content Placeholder 5" descr="query2_QP2_DNF.pdf"/>
          <p:cNvPicPr>
            <a:picLocks noGrp="1" noChangeAspect="1"/>
          </p:cNvPicPr>
          <p:nvPr>
            <p:ph sz="quarter" idx="4"/>
          </p:nvPr>
        </p:nvPicPr>
        <p:blipFill>
          <a:blip r:embed="rId3">
            <a:extLst>
              <a:ext uri="{28A0092B-C50C-407E-A947-70E740481C1C}">
                <a14:useLocalDpi xmlns:a14="http://schemas.microsoft.com/office/drawing/2010/main" val="0"/>
              </a:ext>
            </a:extLst>
          </a:blip>
          <a:srcRect l="-3165" r="-3165"/>
          <a:stretch>
            <a:fillRect/>
          </a:stretch>
        </p:blipFill>
        <p:spPr/>
      </p:pic>
    </p:spTree>
    <p:extLst>
      <p:ext uri="{BB962C8B-B14F-4D97-AF65-F5344CB8AC3E}">
        <p14:creationId xmlns:p14="http://schemas.microsoft.com/office/powerpoint/2010/main" val="403217859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Best Plan For Query 2</a:t>
            </a:r>
            <a:endParaRPr lang="en-US" dirty="0"/>
          </a:p>
        </p:txBody>
      </p:sp>
      <p:sp>
        <p:nvSpPr>
          <p:cNvPr id="8" name="Content Placeholder 7"/>
          <p:cNvSpPr>
            <a:spLocks noGrp="1"/>
          </p:cNvSpPr>
          <p:nvPr>
            <p:ph idx="1"/>
          </p:nvPr>
        </p:nvSpPr>
        <p:spPr/>
        <p:txBody>
          <a:bodyPr>
            <a:normAutofit fontScale="92500" lnSpcReduction="20000"/>
          </a:bodyPr>
          <a:lstStyle/>
          <a:p>
            <a:r>
              <a:rPr lang="en-US" dirty="0" smtClean="0"/>
              <a:t>Again, we use NO NESTED semantics.</a:t>
            </a:r>
          </a:p>
          <a:p>
            <a:r>
              <a:rPr lang="en-US" dirty="0" smtClean="0"/>
              <a:t>In this query, the NO NESTED semantics don</a:t>
            </a:r>
            <a:r>
              <a:rPr lang="fr-FR" dirty="0" smtClean="0"/>
              <a:t>’</a:t>
            </a:r>
            <a:r>
              <a:rPr lang="en-US" dirty="0" smtClean="0"/>
              <a:t>t matter as much because nested values are projected out early from the normal form. Therefore, join operators in the plan can be done in SQL (because their operands no longer have nested table attributes). </a:t>
            </a:r>
          </a:p>
          <a:p>
            <a:r>
              <a:rPr lang="en-US" dirty="0" smtClean="0"/>
              <a:t>The apply plan operation from plan B becomes overkill because Pi will always only contain a single tuple.</a:t>
            </a:r>
          </a:p>
          <a:p>
            <a:r>
              <a:rPr lang="en-US" dirty="0" smtClean="0"/>
              <a:t>Overall, plan A) is the winner.</a:t>
            </a:r>
            <a:endParaRPr lang="en-US" dirty="0"/>
          </a:p>
        </p:txBody>
      </p:sp>
    </p:spTree>
    <p:extLst>
      <p:ext uri="{BB962C8B-B14F-4D97-AF65-F5344CB8AC3E}">
        <p14:creationId xmlns:p14="http://schemas.microsoft.com/office/powerpoint/2010/main" val="205379194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 Projections</a:t>
            </a:r>
            <a:endParaRPr lang="en-US" dirty="0"/>
          </a:p>
        </p:txBody>
      </p:sp>
      <p:sp>
        <p:nvSpPr>
          <p:cNvPr id="3" name="Content Placeholder 2"/>
          <p:cNvSpPr>
            <a:spLocks noGrp="1"/>
          </p:cNvSpPr>
          <p:nvPr>
            <p:ph idx="1"/>
          </p:nvPr>
        </p:nvSpPr>
        <p:spPr/>
        <p:txBody>
          <a:bodyPr>
            <a:normAutofit fontScale="92500"/>
          </a:bodyPr>
          <a:lstStyle/>
          <a:p>
            <a:r>
              <a:rPr lang="en-US" dirty="0" smtClean="0"/>
              <a:t>You may have seen in the query plans projections with an asterisk (*). These projections are not part of a DNF but :</a:t>
            </a:r>
          </a:p>
          <a:p>
            <a:pPr lvl="1"/>
            <a:r>
              <a:rPr lang="en-US" dirty="0" smtClean="0"/>
              <a:t>They are used to help explain the problems introduced by the heterogeneity of the data model.</a:t>
            </a:r>
          </a:p>
          <a:p>
            <a:pPr lvl="1"/>
            <a:r>
              <a:rPr lang="en-US" dirty="0" smtClean="0"/>
              <a:t>They are useful optimizations that should be implemented by source wrappers (source wrappers should project out any information from the tuples it is sending that is not required by the query for further processing).</a:t>
            </a:r>
            <a:endParaRPr lang="en-US" dirty="0"/>
          </a:p>
        </p:txBody>
      </p:sp>
    </p:spTree>
    <p:extLst>
      <p:ext uri="{BB962C8B-B14F-4D97-AF65-F5344CB8AC3E}">
        <p14:creationId xmlns:p14="http://schemas.microsoft.com/office/powerpoint/2010/main" val="3954293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Classic Garlic-style Query Compilation Architecture</a:t>
            </a:r>
            <a:endParaRPr lang="en-US" dirty="0"/>
          </a:p>
        </p:txBody>
      </p:sp>
      <p:pic>
        <p:nvPicPr>
          <p:cNvPr id="4" name="Content Placeholder 3" descr="Query Compiler Architecture.pdf"/>
          <p:cNvPicPr>
            <a:picLocks noGrp="1" noChangeAspect="1"/>
          </p:cNvPicPr>
          <p:nvPr>
            <p:ph idx="1"/>
          </p:nvPr>
        </p:nvPicPr>
        <p:blipFill>
          <a:blip r:embed="rId2">
            <a:extLst>
              <a:ext uri="{28A0092B-C50C-407E-A947-70E740481C1C}">
                <a14:useLocalDpi xmlns:a14="http://schemas.microsoft.com/office/drawing/2010/main" val="0"/>
              </a:ext>
            </a:extLst>
          </a:blip>
          <a:srcRect l="-2831" r="-2831"/>
          <a:stretch>
            <a:fillRect/>
          </a:stretch>
        </p:blipFill>
        <p:spPr/>
      </p:pic>
    </p:spTree>
    <p:extLst>
      <p:ext uri="{BB962C8B-B14F-4D97-AF65-F5344CB8AC3E}">
        <p14:creationId xmlns:p14="http://schemas.microsoft.com/office/powerpoint/2010/main" val="115272304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Assumptions:</a:t>
            </a:r>
          </a:p>
          <a:p>
            <a:pPr marL="971550" lvl="1" indent="-514350">
              <a:buFont typeface="+mj-lt"/>
              <a:buAutoNum type="arabicParenR"/>
            </a:pPr>
            <a:r>
              <a:rPr lang="en-US" dirty="0" smtClean="0"/>
              <a:t>We are using NO NESTED policy for the SQL source normal form.</a:t>
            </a:r>
          </a:p>
          <a:p>
            <a:pPr marL="971550" lvl="1" indent="-514350">
              <a:buFont typeface="+mj-lt"/>
              <a:buAutoNum type="arabicParenR"/>
            </a:pPr>
            <a:r>
              <a:rPr lang="en-US" dirty="0" smtClean="0"/>
              <a:t>A single DNF cannot generate plan A </a:t>
            </a:r>
            <a:r>
              <a:rPr lang="en-US" b="1" dirty="0" smtClean="0"/>
              <a:t>or</a:t>
            </a:r>
            <a:r>
              <a:rPr lang="en-US" dirty="0" smtClean="0"/>
              <a:t> plan B given an input query.</a:t>
            </a:r>
          </a:p>
          <a:p>
            <a:pPr marL="571500" indent="-514350"/>
            <a:r>
              <a:rPr lang="en-US" dirty="0" smtClean="0"/>
              <a:t>Conclusion:</a:t>
            </a:r>
          </a:p>
          <a:p>
            <a:pPr marL="971550" lvl="1" indent="-514350"/>
            <a:r>
              <a:rPr lang="en-US" dirty="0" smtClean="0"/>
              <a:t>In </a:t>
            </a:r>
            <a:r>
              <a:rPr lang="en-US" dirty="0"/>
              <a:t>query 1, plan B is preferred. In query 2, plan A is preferred</a:t>
            </a:r>
            <a:r>
              <a:rPr lang="en-US" dirty="0" smtClean="0"/>
              <a:t>.</a:t>
            </a:r>
          </a:p>
          <a:p>
            <a:pPr lvl="1"/>
            <a:r>
              <a:rPr lang="en-US" dirty="0" smtClean="0"/>
              <a:t>As such, a single DNF for SQL and </a:t>
            </a:r>
            <a:r>
              <a:rPr lang="en-US" dirty="0" err="1" smtClean="0"/>
              <a:t>MongoDB</a:t>
            </a:r>
            <a:r>
              <a:rPr lang="en-US" dirty="0" smtClean="0"/>
              <a:t> cannot be constructed.</a:t>
            </a:r>
          </a:p>
        </p:txBody>
      </p:sp>
    </p:spTree>
    <p:extLst>
      <p:ext uri="{BB962C8B-B14F-4D97-AF65-F5344CB8AC3E}">
        <p14:creationId xmlns:p14="http://schemas.microsoft.com/office/powerpoint/2010/main" val="274738662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Complaints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Voiced </a:t>
            </a:r>
            <a:r>
              <a:rPr lang="en-US" dirty="0"/>
              <a:t>by </a:t>
            </a:r>
            <a:r>
              <a:rPr lang="en-US" dirty="0" err="1"/>
              <a:t>Kian</a:t>
            </a:r>
            <a:r>
              <a:rPr lang="en-US" dirty="0"/>
              <a:t> Win : 2) is not necessarily true. </a:t>
            </a:r>
            <a:r>
              <a:rPr lang="en-US" dirty="0" smtClean="0"/>
              <a:t>We have access to the schema information from both sources. We know whether an attribute is a nested collection. </a:t>
            </a:r>
          </a:p>
          <a:p>
            <a:pPr lvl="1"/>
            <a:r>
              <a:rPr lang="en-US" dirty="0" smtClean="0"/>
              <a:t>Using this information, whenever we see a condition within a query which requires processing of a nested table by SQL (such as “</a:t>
            </a:r>
            <a:r>
              <a:rPr lang="en-US" dirty="0" err="1" smtClean="0"/>
              <a:t>O.country</a:t>
            </a:r>
            <a:r>
              <a:rPr lang="en-US" dirty="0" smtClean="0"/>
              <a:t> </a:t>
            </a:r>
            <a:r>
              <a:rPr lang="en-US" dirty="0"/>
              <a:t>IN </a:t>
            </a:r>
            <a:r>
              <a:rPr lang="en-US" dirty="0" err="1" smtClean="0"/>
              <a:t>P.available</a:t>
            </a:r>
            <a:r>
              <a:rPr lang="en-US" dirty="0" smtClean="0"/>
              <a:t>”), we could have our DNF generate a plan using the apply-plan </a:t>
            </a:r>
            <a:r>
              <a:rPr lang="en-US" dirty="0" err="1" smtClean="0"/>
              <a:t>semijoin</a:t>
            </a:r>
            <a:r>
              <a:rPr lang="en-US" dirty="0" smtClean="0"/>
              <a:t> technique, and use a regular join technique otherwise.</a:t>
            </a:r>
          </a:p>
          <a:p>
            <a:pPr lvl="2"/>
            <a:r>
              <a:rPr lang="en-US" dirty="0" smtClean="0"/>
              <a:t>My counter-complaint : are you sure it is possible to build a single DNF which could generate both plans? If am not sure how I would go about representing it myself (although I agree that build and representing are two different concerns).</a:t>
            </a:r>
          </a:p>
          <a:p>
            <a:r>
              <a:rPr lang="en-US" dirty="0" smtClean="0"/>
              <a:t>This result only applies if SQL uses a NO NESTED policy. One could easily see why this wouldn’t happen if we use the more permissive IGNORE NESTED policy. Plan A would always be preferred. This raises the question of the difficulty and the risks of using the IGNORE NESTED policy to build the DNF.</a:t>
            </a:r>
            <a:endParaRPr lang="en-US" dirty="0"/>
          </a:p>
          <a:p>
            <a:endParaRPr lang="en-US" dirty="0"/>
          </a:p>
        </p:txBody>
      </p:sp>
    </p:spTree>
    <p:extLst>
      <p:ext uri="{BB962C8B-B14F-4D97-AF65-F5344CB8AC3E}">
        <p14:creationId xmlns:p14="http://schemas.microsoft.com/office/powerpoint/2010/main" val="1591692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Classic Garlic-style Query Compilation Architecture</a:t>
            </a:r>
          </a:p>
        </p:txBody>
      </p:sp>
      <p:sp>
        <p:nvSpPr>
          <p:cNvPr id="3" name="Content Placeholder 2"/>
          <p:cNvSpPr>
            <a:spLocks noGrp="1"/>
          </p:cNvSpPr>
          <p:nvPr>
            <p:ph idx="1"/>
          </p:nvPr>
        </p:nvSpPr>
        <p:spPr/>
        <p:txBody>
          <a:bodyPr numCol="2">
            <a:normAutofit fontScale="70000" lnSpcReduction="20000"/>
          </a:bodyPr>
          <a:lstStyle/>
          <a:p>
            <a:pPr marL="514350" indent="-514350">
              <a:buFont typeface="+mj-ea"/>
              <a:buAutoNum type="circleNumDbPlain"/>
            </a:pPr>
            <a:r>
              <a:rPr lang="fr-FR" altLang="zh-CN" dirty="0">
                <a:latin typeface="Arial"/>
                <a:cs typeface="Arial"/>
              </a:rPr>
              <a:t>Source </a:t>
            </a:r>
            <a:r>
              <a:rPr lang="fr-FR" altLang="zh-CN" dirty="0" err="1" smtClean="0">
                <a:latin typeface="Arial"/>
                <a:cs typeface="Arial"/>
              </a:rPr>
              <a:t>wrappers</a:t>
            </a:r>
            <a:r>
              <a:rPr lang="fr-FR" altLang="zh-CN" dirty="0" smtClean="0">
                <a:latin typeface="Arial"/>
                <a:cs typeface="Arial"/>
              </a:rPr>
              <a:t> </a:t>
            </a:r>
            <a:r>
              <a:rPr lang="fr-FR" altLang="zh-CN" dirty="0">
                <a:latin typeface="Arial"/>
                <a:cs typeface="Arial"/>
              </a:rPr>
              <a:t>: </a:t>
            </a:r>
          </a:p>
          <a:p>
            <a:pPr marL="914400" lvl="1" indent="-514350">
              <a:buFont typeface="+mj-lt"/>
              <a:buAutoNum type="alphaLcPeriod"/>
            </a:pPr>
            <a:r>
              <a:rPr lang="fr-FR" altLang="zh-CN" dirty="0" err="1" smtClean="0">
                <a:latin typeface="Arial"/>
                <a:cs typeface="Arial"/>
              </a:rPr>
              <a:t>contiguous</a:t>
            </a:r>
            <a:r>
              <a:rPr lang="fr-FR" altLang="zh-CN" dirty="0" smtClean="0">
                <a:latin typeface="Arial"/>
                <a:cs typeface="Arial"/>
              </a:rPr>
              <a:t> </a:t>
            </a:r>
            <a:r>
              <a:rPr lang="fr-FR" altLang="zh-CN" dirty="0" err="1">
                <a:latin typeface="Arial"/>
                <a:cs typeface="Arial"/>
              </a:rPr>
              <a:t>sub</a:t>
            </a:r>
            <a:r>
              <a:rPr lang="fr-FR" altLang="zh-CN" dirty="0">
                <a:latin typeface="Arial"/>
                <a:cs typeface="Arial"/>
              </a:rPr>
              <a:t> plan </a:t>
            </a:r>
            <a:r>
              <a:rPr lang="fr-FR" altLang="zh-CN" dirty="0" smtClean="0">
                <a:latin typeface="Arial"/>
                <a:cs typeface="Arial"/>
              </a:rPr>
              <a:t>vs</a:t>
            </a:r>
          </a:p>
          <a:p>
            <a:pPr marL="914400" lvl="1" indent="-514350">
              <a:buFont typeface="+mj-lt"/>
              <a:buAutoNum type="alphaLcPeriod"/>
            </a:pPr>
            <a:r>
              <a:rPr lang="fr-FR" altLang="zh-CN" dirty="0" smtClean="0">
                <a:latin typeface="Arial"/>
                <a:cs typeface="Arial"/>
              </a:rPr>
              <a:t> </a:t>
            </a:r>
            <a:r>
              <a:rPr lang="fr-FR" altLang="zh-CN" dirty="0">
                <a:latin typeface="Arial"/>
                <a:cs typeface="Arial"/>
              </a:rPr>
              <a:t>pull down</a:t>
            </a:r>
            <a:r>
              <a:rPr lang="fr-FR" altLang="zh-CN" dirty="0" smtClean="0">
                <a:latin typeface="Arial"/>
                <a:cs typeface="Arial"/>
              </a:rPr>
              <a:t>.</a:t>
            </a:r>
            <a:endParaRPr lang="fr-FR" altLang="zh-CN" dirty="0">
              <a:latin typeface="Arial"/>
              <a:cs typeface="Arial"/>
            </a:endParaRPr>
          </a:p>
          <a:p>
            <a:pPr marL="514350" indent="-514350">
              <a:buFont typeface="+mj-ea"/>
              <a:buAutoNum type="circleNumDbPlain"/>
            </a:pPr>
            <a:r>
              <a:rPr lang="fr-FR" altLang="zh-CN" dirty="0">
                <a:latin typeface="Arial"/>
                <a:cs typeface="Arial"/>
              </a:rPr>
              <a:t>(Exhaustive) </a:t>
            </a:r>
            <a:r>
              <a:rPr lang="fr-FR" altLang="zh-CN" dirty="0" err="1">
                <a:latin typeface="Arial"/>
                <a:cs typeface="Arial"/>
              </a:rPr>
              <a:t>Search</a:t>
            </a:r>
            <a:r>
              <a:rPr lang="fr-FR" altLang="zh-CN" dirty="0">
                <a:latin typeface="Arial"/>
                <a:cs typeface="Arial"/>
              </a:rPr>
              <a:t> </a:t>
            </a:r>
            <a:r>
              <a:rPr lang="fr-FR" altLang="zh-CN" dirty="0" err="1">
                <a:latin typeface="Arial"/>
                <a:cs typeface="Arial"/>
              </a:rPr>
              <a:t>Space</a:t>
            </a:r>
            <a:r>
              <a:rPr lang="fr-FR" altLang="zh-CN" dirty="0">
                <a:latin typeface="Arial"/>
                <a:cs typeface="Arial"/>
              </a:rPr>
              <a:t>: </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STARs</a:t>
            </a:r>
            <a:r>
              <a:rPr lang="fr-FR" altLang="zh-CN" dirty="0" smtClean="0">
                <a:latin typeface="Arial"/>
                <a:cs typeface="Arial"/>
              </a:rPr>
              <a:t> vs</a:t>
            </a:r>
          </a:p>
          <a:p>
            <a:pPr marL="914400" lvl="1" indent="-514350">
              <a:buFont typeface="+mj-lt"/>
              <a:buAutoNum type="alphaLcPeriod"/>
            </a:pPr>
            <a:r>
              <a:rPr lang="fr-FR" altLang="zh-CN" dirty="0" smtClean="0">
                <a:latin typeface="Arial"/>
                <a:cs typeface="Arial"/>
              </a:rPr>
              <a:t> </a:t>
            </a:r>
            <a:r>
              <a:rPr lang="fr-FR" altLang="zh-CN" dirty="0">
                <a:latin typeface="Arial"/>
                <a:cs typeface="Arial"/>
              </a:rPr>
              <a:t>Plan </a:t>
            </a:r>
            <a:r>
              <a:rPr lang="fr-FR" altLang="zh-CN" dirty="0" smtClean="0">
                <a:latin typeface="Arial"/>
                <a:cs typeface="Arial"/>
              </a:rPr>
              <a:t>Graph</a:t>
            </a:r>
            <a:endParaRPr lang="fr-FR" altLang="zh-CN" dirty="0">
              <a:latin typeface="Arial"/>
              <a:cs typeface="Arial"/>
            </a:endParaRPr>
          </a:p>
          <a:p>
            <a:pPr marL="514350" indent="-514350">
              <a:buFont typeface="+mj-ea"/>
              <a:buAutoNum type="circleNumDbPlain"/>
            </a:pPr>
            <a:r>
              <a:rPr lang="fr-FR" altLang="zh-CN" dirty="0" err="1">
                <a:latin typeface="Arial"/>
                <a:cs typeface="Arial"/>
              </a:rPr>
              <a:t>Optimization</a:t>
            </a:r>
            <a:r>
              <a:rPr lang="fr-FR" altLang="zh-CN" dirty="0">
                <a:latin typeface="Arial"/>
                <a:cs typeface="Arial"/>
              </a:rPr>
              <a:t> : </a:t>
            </a:r>
          </a:p>
          <a:p>
            <a:pPr marL="914400" lvl="1" indent="-514350">
              <a:buFont typeface="+mj-lt"/>
              <a:buAutoNum type="alphaLcPeriod"/>
            </a:pPr>
            <a:r>
              <a:rPr lang="fr-FR" altLang="zh-CN" dirty="0" err="1" smtClean="0">
                <a:latin typeface="Arial"/>
                <a:cs typeface="Arial"/>
              </a:rPr>
              <a:t>Staged</a:t>
            </a:r>
            <a:endParaRPr lang="fr-FR" altLang="zh-CN" dirty="0" smtClean="0">
              <a:latin typeface="Arial"/>
              <a:cs typeface="Arial"/>
            </a:endParaRPr>
          </a:p>
          <a:p>
            <a:pPr marL="914400" lvl="1" indent="-514350">
              <a:buFont typeface="+mj-lt"/>
              <a:buAutoNum type="alphaLcPeriod"/>
            </a:pPr>
            <a:r>
              <a:rPr lang="fr-FR" altLang="zh-CN" dirty="0" smtClean="0">
                <a:latin typeface="Arial"/>
                <a:cs typeface="Arial"/>
              </a:rPr>
              <a:t> </a:t>
            </a:r>
            <a:r>
              <a:rPr lang="fr-FR" altLang="zh-CN" dirty="0" err="1" smtClean="0">
                <a:latin typeface="Arial"/>
                <a:cs typeface="Arial"/>
              </a:rPr>
              <a:t>Holistic</a:t>
            </a:r>
            <a:endParaRPr lang="fr-FR" altLang="zh-CN" dirty="0">
              <a:latin typeface="Arial"/>
              <a:cs typeface="Arial"/>
            </a:endParaRPr>
          </a:p>
          <a:p>
            <a:pPr marL="514350" indent="-514350">
              <a:buFont typeface="+mj-ea"/>
              <a:buAutoNum type="circleNumDbPlain"/>
            </a:pPr>
            <a:r>
              <a:rPr lang="fr-FR" altLang="zh-CN" dirty="0" err="1">
                <a:latin typeface="Arial"/>
                <a:cs typeface="Arial"/>
              </a:rPr>
              <a:t>Delegation</a:t>
            </a:r>
            <a:r>
              <a:rPr lang="fr-FR" altLang="zh-CN" dirty="0">
                <a:latin typeface="Arial"/>
                <a:cs typeface="Arial"/>
              </a:rPr>
              <a:t> : </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search</a:t>
            </a:r>
            <a:r>
              <a:rPr lang="fr-FR" altLang="zh-CN" dirty="0" smtClean="0">
                <a:latin typeface="Arial"/>
                <a:cs typeface="Arial"/>
              </a:rPr>
              <a:t> </a:t>
            </a:r>
            <a:r>
              <a:rPr lang="fr-FR" altLang="zh-CN" dirty="0" err="1" smtClean="0">
                <a:latin typeface="Arial"/>
                <a:cs typeface="Arial"/>
              </a:rPr>
              <a:t>space</a:t>
            </a:r>
            <a:r>
              <a:rPr lang="fr-FR" altLang="zh-CN" dirty="0" smtClean="0">
                <a:latin typeface="Arial"/>
                <a:cs typeface="Arial"/>
              </a:rPr>
              <a:t> for source</a:t>
            </a:r>
          </a:p>
          <a:p>
            <a:pPr marL="914400" lvl="1" indent="-514350">
              <a:buFont typeface="+mj-lt"/>
              <a:buAutoNum type="alphaLcPeriod"/>
            </a:pPr>
            <a:r>
              <a:rPr lang="fr-FR" altLang="zh-CN" dirty="0" err="1" smtClean="0">
                <a:latin typeface="Arial"/>
                <a:cs typeface="Arial"/>
              </a:rPr>
              <a:t>delegating</a:t>
            </a:r>
            <a:r>
              <a:rPr lang="fr-FR" altLang="zh-CN" dirty="0" smtClean="0">
                <a:latin typeface="Arial"/>
                <a:cs typeface="Arial"/>
              </a:rPr>
              <a:t> to source (super </a:t>
            </a:r>
            <a:r>
              <a:rPr lang="fr-FR" altLang="zh-CN" dirty="0" err="1" smtClean="0">
                <a:latin typeface="Arial"/>
                <a:cs typeface="Arial"/>
              </a:rPr>
              <a:t>node</a:t>
            </a:r>
            <a:r>
              <a:rPr lang="fr-FR" altLang="zh-CN" dirty="0" smtClean="0">
                <a:latin typeface="Arial"/>
                <a:cs typeface="Arial"/>
              </a:rPr>
              <a:t> </a:t>
            </a:r>
            <a:r>
              <a:rPr lang="fr-FR" altLang="zh-CN" dirty="0" err="1" smtClean="0">
                <a:latin typeface="Arial"/>
                <a:cs typeface="Arial"/>
              </a:rPr>
              <a:t>from</a:t>
            </a:r>
            <a:r>
              <a:rPr lang="fr-FR" altLang="zh-CN" dirty="0" smtClean="0">
                <a:latin typeface="Arial"/>
                <a:cs typeface="Arial"/>
              </a:rPr>
              <a:t> </a:t>
            </a:r>
            <a:r>
              <a:rPr lang="fr-FR" altLang="zh-CN" dirty="0" err="1" smtClean="0">
                <a:latin typeface="Arial"/>
                <a:cs typeface="Arial"/>
              </a:rPr>
              <a:t>Fall</a:t>
            </a:r>
            <a:r>
              <a:rPr lang="fr-FR" altLang="zh-CN" dirty="0" smtClean="0">
                <a:latin typeface="Arial"/>
                <a:cs typeface="Arial"/>
              </a:rPr>
              <a:t>)</a:t>
            </a:r>
          </a:p>
          <a:p>
            <a:pPr marL="514350" indent="-514350">
              <a:buFont typeface="+mj-ea"/>
              <a:buAutoNum type="circleNumDbPlain"/>
            </a:pPr>
            <a:r>
              <a:rPr lang="fr-FR" altLang="zh-CN" dirty="0" smtClean="0">
                <a:latin typeface="Arial"/>
                <a:cs typeface="Arial"/>
              </a:rPr>
              <a:t>Rewrite </a:t>
            </a:r>
            <a:r>
              <a:rPr lang="fr-FR" altLang="zh-CN" dirty="0" err="1" smtClean="0">
                <a:latin typeface="Arial"/>
                <a:cs typeface="Arial"/>
              </a:rPr>
              <a:t>Rules</a:t>
            </a:r>
            <a:r>
              <a:rPr lang="fr-FR" altLang="zh-CN" dirty="0">
                <a:latin typeface="Arial"/>
                <a:cs typeface="Arial"/>
              </a:rPr>
              <a:t> </a:t>
            </a:r>
            <a:r>
              <a:rPr lang="fr-FR" altLang="zh-CN" dirty="0" err="1" smtClean="0">
                <a:latin typeface="Arial"/>
                <a:cs typeface="Arial"/>
              </a:rPr>
              <a:t>Paradigms</a:t>
            </a:r>
            <a:r>
              <a:rPr lang="fr-FR" altLang="zh-CN" dirty="0" smtClean="0">
                <a:latin typeface="Arial"/>
                <a:cs typeface="Arial"/>
              </a:rPr>
              <a:t>: </a:t>
            </a:r>
          </a:p>
          <a:p>
            <a:pPr marL="914400" lvl="1" indent="-514350">
              <a:buFont typeface="+mj-lt"/>
              <a:buAutoNum type="alphaLcPeriod"/>
            </a:pPr>
            <a:r>
              <a:rPr lang="fr-FR" altLang="zh-CN" dirty="0" err="1" smtClean="0">
                <a:latin typeface="Arial"/>
                <a:cs typeface="Arial"/>
              </a:rPr>
              <a:t>Greedy</a:t>
            </a:r>
            <a:r>
              <a:rPr lang="fr-FR" altLang="zh-CN" dirty="0" smtClean="0">
                <a:latin typeface="Arial"/>
                <a:cs typeface="Arial"/>
              </a:rPr>
              <a:t>/</a:t>
            </a:r>
            <a:r>
              <a:rPr lang="fr-FR" altLang="zh-CN" dirty="0" err="1" smtClean="0">
                <a:latin typeface="Arial"/>
                <a:cs typeface="Arial"/>
              </a:rPr>
              <a:t>Heuristic</a:t>
            </a:r>
            <a:endParaRPr lang="fr-FR" altLang="zh-CN" dirty="0" smtClean="0">
              <a:latin typeface="Arial"/>
              <a:cs typeface="Arial"/>
            </a:endParaRPr>
          </a:p>
          <a:p>
            <a:pPr marL="914400" lvl="1" indent="-514350">
              <a:buFont typeface="+mj-lt"/>
              <a:buAutoNum type="alphaLcPeriod"/>
            </a:pPr>
            <a:r>
              <a:rPr lang="fr-FR" altLang="zh-CN" dirty="0" smtClean="0">
                <a:latin typeface="Arial"/>
                <a:cs typeface="Arial"/>
              </a:rPr>
              <a:t>Exhaustive</a:t>
            </a:r>
          </a:p>
          <a:p>
            <a:pPr marL="514350" indent="-514350">
              <a:buFont typeface="+mj-ea"/>
              <a:buAutoNum type="circleNumDbPlain"/>
            </a:pPr>
            <a:r>
              <a:rPr lang="fr-FR" altLang="zh-CN" dirty="0" err="1" smtClean="0">
                <a:latin typeface="Arial"/>
                <a:cs typeface="Arial"/>
              </a:rPr>
              <a:t>Cost</a:t>
            </a:r>
            <a:r>
              <a:rPr lang="fr-FR" altLang="zh-CN" dirty="0" smtClean="0">
                <a:latin typeface="Arial"/>
                <a:cs typeface="Arial"/>
              </a:rPr>
              <a:t> Model :</a:t>
            </a:r>
          </a:p>
          <a:p>
            <a:pPr marL="914400" lvl="1" indent="-514350">
              <a:buFont typeface="+mj-lt"/>
              <a:buAutoNum type="alphaLcPeriod"/>
            </a:pPr>
            <a:r>
              <a:rPr lang="fr-FR" altLang="zh-CN" dirty="0" smtClean="0">
                <a:latin typeface="Arial"/>
                <a:cs typeface="Arial"/>
              </a:rPr>
              <a:t>How to </a:t>
            </a:r>
            <a:r>
              <a:rPr lang="fr-FR" altLang="zh-CN" dirty="0" err="1" smtClean="0">
                <a:latin typeface="Arial"/>
                <a:cs typeface="Arial"/>
              </a:rPr>
              <a:t>normalize</a:t>
            </a:r>
            <a:r>
              <a:rPr lang="fr-FR" altLang="zh-CN" dirty="0" smtClean="0">
                <a:latin typeface="Arial"/>
                <a:cs typeface="Arial"/>
              </a:rPr>
              <a:t> </a:t>
            </a:r>
            <a:r>
              <a:rPr lang="fr-FR" altLang="zh-CN" dirty="0" err="1" smtClean="0">
                <a:latin typeface="Arial"/>
                <a:cs typeface="Arial"/>
              </a:rPr>
              <a:t>across</a:t>
            </a:r>
            <a:r>
              <a:rPr lang="fr-FR" altLang="zh-CN" dirty="0" smtClean="0">
                <a:latin typeface="Arial"/>
                <a:cs typeface="Arial"/>
              </a:rPr>
              <a:t> sources</a:t>
            </a:r>
          </a:p>
          <a:p>
            <a:pPr marL="914400" lvl="1" indent="-514350">
              <a:buFont typeface="+mj-lt"/>
              <a:buAutoNum type="alphaLcPeriod"/>
            </a:pPr>
            <a:r>
              <a:rPr lang="fr-FR" altLang="zh-CN" dirty="0" smtClean="0">
                <a:latin typeface="Arial"/>
                <a:cs typeface="Arial"/>
              </a:rPr>
              <a:t>How to </a:t>
            </a:r>
            <a:r>
              <a:rPr lang="fr-FR" altLang="zh-CN" dirty="0" err="1" smtClean="0">
                <a:latin typeface="Arial"/>
                <a:cs typeface="Arial"/>
              </a:rPr>
              <a:t>get</a:t>
            </a:r>
            <a:r>
              <a:rPr lang="fr-FR" altLang="zh-CN" dirty="0" smtClean="0">
                <a:latin typeface="Arial"/>
                <a:cs typeface="Arial"/>
              </a:rPr>
              <a:t> </a:t>
            </a:r>
            <a:r>
              <a:rPr lang="fr-FR" altLang="zh-CN" dirty="0" err="1" smtClean="0">
                <a:latin typeface="Arial"/>
                <a:cs typeface="Arial"/>
              </a:rPr>
              <a:t>cost</a:t>
            </a:r>
            <a:r>
              <a:rPr lang="fr-FR" altLang="zh-CN" dirty="0" smtClean="0">
                <a:latin typeface="Arial"/>
                <a:cs typeface="Arial"/>
              </a:rPr>
              <a:t> for </a:t>
            </a:r>
            <a:r>
              <a:rPr lang="fr-FR" altLang="zh-CN" dirty="0" err="1" smtClean="0">
                <a:latin typeface="Arial"/>
                <a:cs typeface="Arial"/>
              </a:rPr>
              <a:t>each</a:t>
            </a:r>
            <a:r>
              <a:rPr lang="fr-FR" altLang="zh-CN" dirty="0" smtClean="0">
                <a:latin typeface="Arial"/>
                <a:cs typeface="Arial"/>
              </a:rPr>
              <a:t> source</a:t>
            </a:r>
          </a:p>
          <a:p>
            <a:pPr marL="514350" indent="-514350">
              <a:buFont typeface="+mj-ea"/>
              <a:buAutoNum type="circleNumDbPlain"/>
            </a:pPr>
            <a:r>
              <a:rPr lang="fr-FR" altLang="zh-CN" dirty="0" smtClean="0">
                <a:latin typeface="Arial"/>
                <a:cs typeface="Arial"/>
              </a:rPr>
              <a:t>Rewrite </a:t>
            </a:r>
            <a:r>
              <a:rPr lang="fr-FR" altLang="zh-CN" dirty="0" err="1" smtClean="0">
                <a:latin typeface="Arial"/>
                <a:cs typeface="Arial"/>
              </a:rPr>
              <a:t>Rule</a:t>
            </a:r>
            <a:r>
              <a:rPr lang="fr-FR" altLang="zh-CN" dirty="0" smtClean="0">
                <a:latin typeface="Arial"/>
                <a:cs typeface="Arial"/>
              </a:rPr>
              <a:t> Classes :</a:t>
            </a:r>
          </a:p>
          <a:p>
            <a:pPr marL="914400" lvl="1" indent="-514350">
              <a:buFont typeface="+mj-lt"/>
              <a:buAutoNum type="alphaLcPeriod"/>
            </a:pPr>
            <a:r>
              <a:rPr lang="fr-FR" altLang="zh-CN" dirty="0" err="1" smtClean="0">
                <a:latin typeface="Arial"/>
                <a:cs typeface="Arial"/>
              </a:rPr>
              <a:t>Join</a:t>
            </a:r>
            <a:r>
              <a:rPr lang="fr-FR" altLang="zh-CN" dirty="0" smtClean="0">
                <a:latin typeface="Arial"/>
                <a:cs typeface="Arial"/>
              </a:rPr>
              <a:t> </a:t>
            </a:r>
            <a:r>
              <a:rPr lang="fr-FR" altLang="zh-CN" dirty="0" err="1" smtClean="0">
                <a:latin typeface="Arial"/>
                <a:cs typeface="Arial"/>
              </a:rPr>
              <a:t>ordering</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Pushing</a:t>
            </a:r>
            <a:r>
              <a:rPr lang="fr-FR" altLang="zh-CN" dirty="0" smtClean="0">
                <a:latin typeface="Arial"/>
                <a:cs typeface="Arial"/>
              </a:rPr>
              <a:t> </a:t>
            </a:r>
            <a:r>
              <a:rPr lang="fr-FR" altLang="zh-CN" dirty="0" err="1" smtClean="0">
                <a:latin typeface="Arial"/>
                <a:cs typeface="Arial"/>
              </a:rPr>
              <a:t>selections</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Apply</a:t>
            </a:r>
            <a:r>
              <a:rPr lang="fr-FR" altLang="zh-CN" dirty="0" smtClean="0">
                <a:latin typeface="Arial"/>
                <a:cs typeface="Arial"/>
              </a:rPr>
              <a:t>-plan </a:t>
            </a:r>
            <a:r>
              <a:rPr lang="fr-FR" altLang="zh-CN" dirty="0" err="1" smtClean="0">
                <a:latin typeface="Arial"/>
                <a:cs typeface="Arial"/>
              </a:rPr>
              <a:t>Removal</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Eager</a:t>
            </a:r>
            <a:r>
              <a:rPr lang="fr-FR" altLang="zh-CN" dirty="0" smtClean="0">
                <a:latin typeface="Arial"/>
                <a:cs typeface="Arial"/>
              </a:rPr>
              <a:t> </a:t>
            </a:r>
            <a:r>
              <a:rPr lang="fr-FR" altLang="zh-CN" dirty="0" err="1" smtClean="0">
                <a:latin typeface="Arial"/>
                <a:cs typeface="Arial"/>
              </a:rPr>
              <a:t>Lazy</a:t>
            </a:r>
            <a:r>
              <a:rPr lang="fr-FR" altLang="zh-CN" dirty="0" smtClean="0">
                <a:latin typeface="Arial"/>
                <a:cs typeface="Arial"/>
              </a:rPr>
              <a:t> </a:t>
            </a:r>
            <a:r>
              <a:rPr lang="fr-FR" altLang="zh-CN" dirty="0" err="1" smtClean="0">
                <a:latin typeface="Arial"/>
                <a:cs typeface="Arial"/>
              </a:rPr>
              <a:t>Aggregation</a:t>
            </a:r>
            <a:endParaRPr lang="fr-FR" altLang="zh-CN" dirty="0" smtClean="0">
              <a:latin typeface="Arial"/>
              <a:cs typeface="Arial"/>
            </a:endParaRPr>
          </a:p>
          <a:p>
            <a:pPr marL="914400" lvl="1" indent="-514350">
              <a:buFont typeface="+mj-lt"/>
              <a:buAutoNum type="alphaLcPeriod"/>
            </a:pPr>
            <a:r>
              <a:rPr lang="fr-FR" altLang="zh-CN" dirty="0" err="1" smtClean="0">
                <a:latin typeface="Arial"/>
                <a:cs typeface="Arial"/>
              </a:rPr>
              <a:t>Semijoin-Reduction</a:t>
            </a:r>
            <a:endParaRPr lang="fr-FR" altLang="zh-CN" dirty="0" smtClean="0">
              <a:latin typeface="Arial"/>
              <a:cs typeface="Arial"/>
            </a:endParaRPr>
          </a:p>
          <a:p>
            <a:pPr marL="514350" indent="-514350">
              <a:buFont typeface="+mj-ea"/>
              <a:buAutoNum type="circleNumDbPlain"/>
            </a:pPr>
            <a:endParaRPr lang="fr-FR" altLang="zh-CN" dirty="0" smtClean="0">
              <a:latin typeface="Arial"/>
              <a:cs typeface="Arial"/>
            </a:endParaRPr>
          </a:p>
          <a:p>
            <a:pPr marL="514350" indent="-514350">
              <a:buFont typeface="+mj-ea"/>
              <a:buAutoNum type="circleNumDbPlain"/>
            </a:pPr>
            <a:endParaRPr lang="fr-FR" altLang="zh-CN" dirty="0">
              <a:latin typeface="Arial"/>
              <a:cs typeface="Arial"/>
            </a:endParaRPr>
          </a:p>
          <a:p>
            <a:pPr marL="514350" indent="-514350">
              <a:buFont typeface="+mj-ea"/>
              <a:buAutoNum type="circleNumDbPlain"/>
            </a:pPr>
            <a:endParaRPr lang="fr-FR" altLang="zh-CN" dirty="0">
              <a:latin typeface="Arial"/>
              <a:cs typeface="Arial"/>
            </a:endParaRPr>
          </a:p>
          <a:p>
            <a:pPr marL="514350" indent="-514350">
              <a:buFont typeface="+mj-ea"/>
              <a:buAutoNum type="circleNumDbPlain"/>
            </a:pPr>
            <a:endParaRPr lang="fr-FR" altLang="zh-CN" dirty="0">
              <a:latin typeface="Arial"/>
              <a:cs typeface="Arial"/>
            </a:endParaRPr>
          </a:p>
        </p:txBody>
      </p:sp>
    </p:spTree>
    <p:extLst>
      <p:ext uri="{BB962C8B-B14F-4D97-AF65-F5344CB8AC3E}">
        <p14:creationId xmlns:p14="http://schemas.microsoft.com/office/powerpoint/2010/main" val="416434733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Normal Forms</a:t>
            </a:r>
            <a:endParaRPr lang="en-US" dirty="0"/>
          </a:p>
        </p:txBody>
      </p:sp>
      <p:sp>
        <p:nvSpPr>
          <p:cNvPr id="3" name="Content Placeholder 2"/>
          <p:cNvSpPr>
            <a:spLocks noGrp="1"/>
          </p:cNvSpPr>
          <p:nvPr>
            <p:ph idx="1"/>
          </p:nvPr>
        </p:nvSpPr>
        <p:spPr/>
        <p:txBody>
          <a:bodyPr/>
          <a:lstStyle/>
          <a:p>
            <a:r>
              <a:rPr lang="en-US" dirty="0" smtClean="0"/>
              <a:t>In order to construct a Distributed Normal Form (DNF), we first need to build normal forms for each source we want to support :</a:t>
            </a:r>
          </a:p>
          <a:p>
            <a:pPr lvl="1"/>
            <a:r>
              <a:rPr lang="en-US" dirty="0" smtClean="0"/>
              <a:t>SQL</a:t>
            </a:r>
          </a:p>
          <a:p>
            <a:pPr lvl="1"/>
            <a:r>
              <a:rPr lang="en-US" dirty="0" err="1" smtClean="0"/>
              <a:t>MongoDB</a:t>
            </a:r>
            <a:endParaRPr lang="en-US" dirty="0" smtClean="0"/>
          </a:p>
          <a:p>
            <a:pPr lvl="1"/>
            <a:r>
              <a:rPr lang="en-US" dirty="0" err="1" smtClean="0"/>
              <a:t>Jaql</a:t>
            </a:r>
            <a:endParaRPr lang="en-US" dirty="0" smtClean="0"/>
          </a:p>
          <a:p>
            <a:pPr lvl="1"/>
            <a:r>
              <a:rPr lang="en-US" dirty="0" smtClean="0"/>
              <a:t>Hive</a:t>
            </a:r>
            <a:endParaRPr lang="en-US" dirty="0"/>
          </a:p>
        </p:txBody>
      </p:sp>
    </p:spTree>
    <p:extLst>
      <p:ext uri="{BB962C8B-B14F-4D97-AF65-F5344CB8AC3E}">
        <p14:creationId xmlns:p14="http://schemas.microsoft.com/office/powerpoint/2010/main" val="90050116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Normal </a:t>
            </a:r>
            <a:r>
              <a:rPr lang="en-US" dirty="0" smtClean="0"/>
              <a:t>Form</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Three Dimensions :</a:t>
            </a:r>
          </a:p>
          <a:p>
            <a:pPr lvl="1"/>
            <a:r>
              <a:rPr lang="en-US" dirty="0" smtClean="0"/>
              <a:t>Operators : See next slides.</a:t>
            </a:r>
          </a:p>
          <a:p>
            <a:pPr lvl="1"/>
            <a:r>
              <a:rPr lang="en-US" dirty="0" smtClean="0"/>
              <a:t>Data model : </a:t>
            </a:r>
            <a:r>
              <a:rPr lang="en-US" dirty="0" smtClean="0"/>
              <a:t>Data models are not inter-compatible across data sources. For instance, SQL data cannot contain nested collections. We can, however, “hide” nested collection information inside SQL (by having a JSON string inside a text attribute, for example). Nevertheless, we cannot do processing on such hidden nested collection. Moreover, it is not known how difficult it is to manage such </a:t>
            </a:r>
            <a:r>
              <a:rPr lang="en-US" dirty="0" err="1" smtClean="0"/>
              <a:t>unprocessable</a:t>
            </a:r>
            <a:r>
              <a:rPr lang="en-US" dirty="0" smtClean="0"/>
              <a:t> entities within the SQL processing pipeline. We represent this limitation using policies :</a:t>
            </a:r>
          </a:p>
          <a:p>
            <a:pPr lvl="2"/>
            <a:r>
              <a:rPr lang="en-US" sz="2700" dirty="0" smtClean="0"/>
              <a:t>NO NESTED policy : the data source is not allowed to process data that may contain nested collection attributes.</a:t>
            </a:r>
          </a:p>
          <a:p>
            <a:pPr lvl="2"/>
            <a:r>
              <a:rPr lang="en-US" sz="2700" dirty="0" smtClean="0"/>
              <a:t>IGNORE NESTED policy : the data source is allowed to process data that may contain nested collection attributes. However, it may not process any operator which attempts to navigate within these attributes.</a:t>
            </a:r>
            <a:endParaRPr lang="en-US" sz="2700" dirty="0" smtClean="0"/>
          </a:p>
          <a:p>
            <a:pPr lvl="1"/>
            <a:r>
              <a:rPr lang="en-US" dirty="0" smtClean="0"/>
              <a:t>Configuration : Our source normal form does </a:t>
            </a:r>
            <a:r>
              <a:rPr lang="en-US" dirty="0"/>
              <a:t>not consider the source requirements of the configuration of operators</a:t>
            </a:r>
            <a:r>
              <a:rPr lang="en-US" dirty="0" smtClean="0"/>
              <a:t>. This will be introduced in the future.</a:t>
            </a:r>
          </a:p>
        </p:txBody>
      </p:sp>
    </p:spTree>
    <p:extLst>
      <p:ext uri="{BB962C8B-B14F-4D97-AF65-F5344CB8AC3E}">
        <p14:creationId xmlns:p14="http://schemas.microsoft.com/office/powerpoint/2010/main" val="4264263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p:cNvSpPr txBox="1">
            <a:spLocks noRot="1" noChangeAspect="1" noMove="1" noResize="1" noEditPoints="1" noAdjustHandles="1" noChangeArrowheads="1" noChangeShapeType="1" noTextEdit="1"/>
          </p:cNvSpPr>
          <p:nvPr/>
        </p:nvSpPr>
        <p:spPr>
          <a:xfrm>
            <a:off x="1149773" y="5850123"/>
            <a:ext cx="358463" cy="155620"/>
          </a:xfrm>
          <a:prstGeom prst="rect">
            <a:avLst/>
          </a:prstGeom>
          <a:blipFill rotWithShape="0">
            <a:blip r:embed="rId2"/>
            <a:stretch>
              <a:fillRect l="-8861" b="-20000"/>
            </a:stretch>
          </a:blipFill>
        </p:spPr>
        <p:txBody>
          <a:bodyPr/>
          <a:lstStyle/>
          <a:p>
            <a:r>
              <a:rPr lang="fr-FR">
                <a:noFill/>
              </a:rPr>
              <a:t> </a:t>
            </a:r>
          </a:p>
        </p:txBody>
      </p:sp>
      <p:sp>
        <p:nvSpPr>
          <p:cNvPr id="54" name="TextBox 53"/>
          <p:cNvSpPr txBox="1">
            <a:spLocks noRot="1" noChangeAspect="1" noMove="1" noResize="1" noEditPoints="1" noAdjustHandles="1" noChangeArrowheads="1" noChangeShapeType="1" noTextEdit="1"/>
          </p:cNvSpPr>
          <p:nvPr/>
        </p:nvSpPr>
        <p:spPr>
          <a:xfrm>
            <a:off x="1123243" y="1705491"/>
            <a:ext cx="371448" cy="153888"/>
          </a:xfrm>
          <a:prstGeom prst="rect">
            <a:avLst/>
          </a:prstGeom>
          <a:blipFill rotWithShape="0">
            <a:blip r:embed="rId3"/>
            <a:stretch>
              <a:fillRect l="-8642" r="-3704" b="-8000"/>
            </a:stretch>
          </a:blipFill>
        </p:spPr>
        <p:txBody>
          <a:bodyPr/>
          <a:lstStyle/>
          <a:p>
            <a:r>
              <a:rPr lang="fr-FR">
                <a:noFill/>
              </a:rPr>
              <a:t> </a:t>
            </a:r>
          </a:p>
        </p:txBody>
      </p:sp>
      <p:cxnSp>
        <p:nvCxnSpPr>
          <p:cNvPr id="60" name="Straight Arrow Connector 59"/>
          <p:cNvCxnSpPr/>
          <p:nvPr/>
        </p:nvCxnSpPr>
        <p:spPr>
          <a:xfrm>
            <a:off x="2341960" y="3525838"/>
            <a:ext cx="592931"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31" name="Straight Connector 30"/>
          <p:cNvCxnSpPr/>
          <p:nvPr/>
        </p:nvCxnSpPr>
        <p:spPr>
          <a:xfrm flipH="1" flipV="1">
            <a:off x="1325166" y="6010276"/>
            <a:ext cx="0" cy="112713"/>
          </a:xfrm>
          <a:prstGeom prst="line">
            <a:avLst/>
          </a:prstGeom>
          <a:ln w="19050"/>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flipH="1" flipV="1">
            <a:off x="1322785" y="5735638"/>
            <a:ext cx="0" cy="114300"/>
          </a:xfrm>
          <a:prstGeom prst="line">
            <a:avLst/>
          </a:prstGeom>
          <a:ln w="19050"/>
        </p:spPr>
        <p:style>
          <a:lnRef idx="1">
            <a:schemeClr val="dk1"/>
          </a:lnRef>
          <a:fillRef idx="0">
            <a:schemeClr val="dk1"/>
          </a:fillRef>
          <a:effectRef idx="0">
            <a:schemeClr val="dk1"/>
          </a:effectRef>
          <a:fontRef idx="minor">
            <a:schemeClr val="tx1"/>
          </a:fontRef>
        </p:style>
      </p:cxnSp>
      <p:sp>
        <p:nvSpPr>
          <p:cNvPr id="33" name="TextBox 32"/>
          <p:cNvSpPr txBox="1">
            <a:spLocks noRot="1" noChangeAspect="1" noMove="1" noResize="1" noEditPoints="1" noAdjustHandles="1" noChangeArrowheads="1" noChangeShapeType="1" noTextEdit="1"/>
          </p:cNvSpPr>
          <p:nvPr/>
        </p:nvSpPr>
        <p:spPr>
          <a:xfrm>
            <a:off x="719848" y="5542630"/>
            <a:ext cx="1200329" cy="195375"/>
          </a:xfrm>
          <a:prstGeom prst="rect">
            <a:avLst/>
          </a:prstGeom>
          <a:blipFill rotWithShape="0">
            <a:blip r:embed="rId4"/>
            <a:stretch>
              <a:fillRect l="-1141" b="-15625"/>
            </a:stretch>
          </a:blipFill>
        </p:spPr>
        <p:txBody>
          <a:bodyPr/>
          <a:lstStyle/>
          <a:p>
            <a:r>
              <a:rPr lang="fr-FR">
                <a:noFill/>
              </a:rPr>
              <a:t> </a:t>
            </a:r>
          </a:p>
        </p:txBody>
      </p:sp>
      <p:cxnSp>
        <p:nvCxnSpPr>
          <p:cNvPr id="36" name="Straight Connector 35"/>
          <p:cNvCxnSpPr/>
          <p:nvPr/>
        </p:nvCxnSpPr>
        <p:spPr>
          <a:xfrm flipH="1" flipV="1">
            <a:off x="1321594" y="5445126"/>
            <a:ext cx="0" cy="112713"/>
          </a:xfrm>
          <a:prstGeom prst="line">
            <a:avLst/>
          </a:prstGeom>
          <a:ln w="19050"/>
        </p:spPr>
        <p:style>
          <a:lnRef idx="1">
            <a:schemeClr val="dk1"/>
          </a:lnRef>
          <a:fillRef idx="0">
            <a:schemeClr val="dk1"/>
          </a:fillRef>
          <a:effectRef idx="0">
            <a:schemeClr val="dk1"/>
          </a:effectRef>
          <a:fontRef idx="minor">
            <a:schemeClr val="tx1"/>
          </a:fontRef>
        </p:style>
      </p:cxnSp>
      <p:cxnSp>
        <p:nvCxnSpPr>
          <p:cNvPr id="41" name="Straight Connector 40"/>
          <p:cNvCxnSpPr/>
          <p:nvPr/>
        </p:nvCxnSpPr>
        <p:spPr>
          <a:xfrm flipH="1" flipV="1">
            <a:off x="1321594" y="5121276"/>
            <a:ext cx="0" cy="112713"/>
          </a:xfrm>
          <a:prstGeom prst="line">
            <a:avLst/>
          </a:prstGeom>
          <a:ln w="19050"/>
        </p:spPr>
        <p:style>
          <a:lnRef idx="1">
            <a:schemeClr val="dk1"/>
          </a:lnRef>
          <a:fillRef idx="0">
            <a:schemeClr val="dk1"/>
          </a:fillRef>
          <a:effectRef idx="0">
            <a:schemeClr val="dk1"/>
          </a:effectRef>
          <a:fontRef idx="minor">
            <a:schemeClr val="tx1"/>
          </a:fontRef>
        </p:style>
      </p:cxnSp>
      <p:sp>
        <p:nvSpPr>
          <p:cNvPr id="56" name="TextBox 55"/>
          <p:cNvSpPr txBox="1">
            <a:spLocks noRot="1" noChangeAspect="1" noMove="1" noResize="1" noEditPoints="1" noAdjustHandles="1" noChangeArrowheads="1" noChangeShapeType="1" noTextEdit="1"/>
          </p:cNvSpPr>
          <p:nvPr/>
        </p:nvSpPr>
        <p:spPr>
          <a:xfrm>
            <a:off x="737704" y="4923647"/>
            <a:ext cx="1200329" cy="196849"/>
          </a:xfrm>
          <a:prstGeom prst="rect">
            <a:avLst/>
          </a:prstGeom>
          <a:blipFill rotWithShape="0">
            <a:blip r:embed="rId5"/>
            <a:stretch>
              <a:fillRect l="-1141" b="-12500"/>
            </a:stretch>
          </a:blipFill>
        </p:spPr>
        <p:txBody>
          <a:bodyPr/>
          <a:lstStyle/>
          <a:p>
            <a:r>
              <a:rPr lang="fr-FR">
                <a:noFill/>
              </a:rPr>
              <a:t> </a:t>
            </a:r>
          </a:p>
        </p:txBody>
      </p:sp>
      <p:sp>
        <p:nvSpPr>
          <p:cNvPr id="58" name="TextBox 57"/>
          <p:cNvSpPr txBox="1">
            <a:spLocks noRot="1" noChangeAspect="1" noMove="1" noResize="1" noEditPoints="1" noAdjustHandles="1" noChangeArrowheads="1" noChangeShapeType="1" noTextEdit="1"/>
          </p:cNvSpPr>
          <p:nvPr/>
        </p:nvSpPr>
        <p:spPr>
          <a:xfrm>
            <a:off x="168027" y="5214061"/>
            <a:ext cx="2262782" cy="236090"/>
          </a:xfrm>
          <a:prstGeom prst="rect">
            <a:avLst/>
          </a:prstGeom>
          <a:blipFill rotWithShape="0">
            <a:blip r:embed="rId6"/>
            <a:stretch>
              <a:fillRect l="-404" b="-10256"/>
            </a:stretch>
          </a:blipFill>
        </p:spPr>
        <p:txBody>
          <a:bodyPr/>
          <a:lstStyle/>
          <a:p>
            <a:r>
              <a:rPr lang="fr-FR">
                <a:noFill/>
              </a:rPr>
              <a:t> </a:t>
            </a:r>
          </a:p>
        </p:txBody>
      </p:sp>
      <p:cxnSp>
        <p:nvCxnSpPr>
          <p:cNvPr id="61" name="Straight Connector 60"/>
          <p:cNvCxnSpPr/>
          <p:nvPr/>
        </p:nvCxnSpPr>
        <p:spPr>
          <a:xfrm flipH="1" flipV="1">
            <a:off x="1321594" y="4832350"/>
            <a:ext cx="0" cy="114300"/>
          </a:xfrm>
          <a:prstGeom prst="line">
            <a:avLst/>
          </a:prstGeom>
          <a:ln w="19050"/>
        </p:spPr>
        <p:style>
          <a:lnRef idx="1">
            <a:schemeClr val="dk1"/>
          </a:lnRef>
          <a:fillRef idx="0">
            <a:schemeClr val="dk1"/>
          </a:fillRef>
          <a:effectRef idx="0">
            <a:schemeClr val="dk1"/>
          </a:effectRef>
          <a:fontRef idx="minor">
            <a:schemeClr val="tx1"/>
          </a:fontRef>
        </p:style>
      </p:cxnSp>
      <p:cxnSp>
        <p:nvCxnSpPr>
          <p:cNvPr id="67" name="Straight Connector 66"/>
          <p:cNvCxnSpPr/>
          <p:nvPr/>
        </p:nvCxnSpPr>
        <p:spPr>
          <a:xfrm flipH="1" flipV="1">
            <a:off x="1319212" y="4549775"/>
            <a:ext cx="0" cy="114300"/>
          </a:xfrm>
          <a:prstGeom prst="line">
            <a:avLst/>
          </a:prstGeom>
          <a:ln w="19050"/>
        </p:spPr>
        <p:style>
          <a:lnRef idx="1">
            <a:schemeClr val="dk1"/>
          </a:lnRef>
          <a:fillRef idx="0">
            <a:schemeClr val="dk1"/>
          </a:fillRef>
          <a:effectRef idx="0">
            <a:schemeClr val="dk1"/>
          </a:effectRef>
          <a:fontRef idx="minor">
            <a:schemeClr val="tx1"/>
          </a:fontRef>
        </p:style>
      </p:cxnSp>
      <p:sp>
        <p:nvSpPr>
          <p:cNvPr id="68" name="TextBox 67"/>
          <p:cNvSpPr txBox="1">
            <a:spLocks noRot="1" noChangeAspect="1" noMove="1" noResize="1" noEditPoints="1" noAdjustHandles="1" noChangeArrowheads="1" noChangeShapeType="1" noTextEdit="1"/>
          </p:cNvSpPr>
          <p:nvPr/>
        </p:nvSpPr>
        <p:spPr>
          <a:xfrm>
            <a:off x="1145329" y="4395427"/>
            <a:ext cx="358463" cy="155940"/>
          </a:xfrm>
          <a:prstGeom prst="rect">
            <a:avLst/>
          </a:prstGeom>
          <a:blipFill rotWithShape="0">
            <a:blip r:embed="rId7"/>
            <a:stretch>
              <a:fillRect l="-10256" b="-15385"/>
            </a:stretch>
          </a:blipFill>
        </p:spPr>
        <p:txBody>
          <a:bodyPr/>
          <a:lstStyle/>
          <a:p>
            <a:r>
              <a:rPr lang="fr-FR">
                <a:noFill/>
              </a:rPr>
              <a:t> </a:t>
            </a:r>
          </a:p>
        </p:txBody>
      </p:sp>
      <p:cxnSp>
        <p:nvCxnSpPr>
          <p:cNvPr id="69" name="Straight Connector 68"/>
          <p:cNvCxnSpPr/>
          <p:nvPr/>
        </p:nvCxnSpPr>
        <p:spPr>
          <a:xfrm flipH="1" flipV="1">
            <a:off x="1316831" y="3675063"/>
            <a:ext cx="0" cy="112712"/>
          </a:xfrm>
          <a:prstGeom prst="line">
            <a:avLst/>
          </a:prstGeom>
          <a:ln w="19050"/>
        </p:spPr>
        <p:style>
          <a:lnRef idx="1">
            <a:schemeClr val="dk1"/>
          </a:lnRef>
          <a:fillRef idx="0">
            <a:schemeClr val="dk1"/>
          </a:fillRef>
          <a:effectRef idx="0">
            <a:schemeClr val="dk1"/>
          </a:effectRef>
          <a:fontRef idx="minor">
            <a:schemeClr val="tx1"/>
          </a:fontRef>
        </p:style>
      </p:cxnSp>
      <p:sp>
        <p:nvSpPr>
          <p:cNvPr id="70" name="TextBox 69"/>
          <p:cNvSpPr txBox="1">
            <a:spLocks noRot="1" noChangeAspect="1" noMove="1" noResize="1" noEditPoints="1" noAdjustHandles="1" noChangeArrowheads="1" noChangeShapeType="1" noTextEdit="1"/>
          </p:cNvSpPr>
          <p:nvPr/>
        </p:nvSpPr>
        <p:spPr>
          <a:xfrm>
            <a:off x="721282" y="3469123"/>
            <a:ext cx="1200329" cy="200439"/>
          </a:xfrm>
          <a:prstGeom prst="rect">
            <a:avLst/>
          </a:prstGeom>
          <a:blipFill rotWithShape="0">
            <a:blip r:embed="rId8"/>
            <a:stretch>
              <a:fillRect l="-1527" r="-382" b="-12121"/>
            </a:stretch>
          </a:blipFill>
        </p:spPr>
        <p:txBody>
          <a:bodyPr/>
          <a:lstStyle/>
          <a:p>
            <a:r>
              <a:rPr lang="fr-FR">
                <a:noFill/>
              </a:rPr>
              <a:t> </a:t>
            </a:r>
          </a:p>
        </p:txBody>
      </p:sp>
      <p:cxnSp>
        <p:nvCxnSpPr>
          <p:cNvPr id="71" name="Straight Connector 70"/>
          <p:cNvCxnSpPr/>
          <p:nvPr/>
        </p:nvCxnSpPr>
        <p:spPr>
          <a:xfrm flipH="1" flipV="1">
            <a:off x="1316831" y="3375026"/>
            <a:ext cx="0" cy="112713"/>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72" name="TextBox 71"/>
          <p:cNvSpPr txBox="1">
            <a:spLocks noRot="1" noChangeAspect="1" noMove="1" noResize="1" noEditPoints="1" noAdjustHandles="1" noChangeArrowheads="1" noChangeShapeType="1" noTextEdit="1"/>
          </p:cNvSpPr>
          <p:nvPr/>
        </p:nvSpPr>
        <p:spPr>
          <a:xfrm>
            <a:off x="1089651" y="3172426"/>
            <a:ext cx="455654" cy="183255"/>
          </a:xfrm>
          <a:prstGeom prst="rect">
            <a:avLst/>
          </a:prstGeom>
          <a:blipFill rotWithShape="0">
            <a:blip r:embed="rId9"/>
            <a:stretch>
              <a:fillRect l="-4000" b="-16667"/>
            </a:stretch>
          </a:blipFill>
        </p:spPr>
        <p:txBody>
          <a:bodyPr/>
          <a:lstStyle/>
          <a:p>
            <a:r>
              <a:rPr lang="fr-FR">
                <a:noFill/>
              </a:rPr>
              <a:t> </a:t>
            </a:r>
          </a:p>
        </p:txBody>
      </p:sp>
      <p:cxnSp>
        <p:nvCxnSpPr>
          <p:cNvPr id="73" name="Straight Connector 72"/>
          <p:cNvCxnSpPr/>
          <p:nvPr/>
        </p:nvCxnSpPr>
        <p:spPr>
          <a:xfrm flipH="1" flipV="1">
            <a:off x="1313260" y="3068638"/>
            <a:ext cx="0" cy="112712"/>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74" name="TextBox 73"/>
          <p:cNvSpPr txBox="1">
            <a:spLocks noRot="1" noChangeAspect="1" noMove="1" noResize="1" noEditPoints="1" noAdjustHandles="1" noChangeArrowheads="1" noChangeShapeType="1" noTextEdit="1"/>
          </p:cNvSpPr>
          <p:nvPr/>
        </p:nvSpPr>
        <p:spPr>
          <a:xfrm>
            <a:off x="1094152" y="2886734"/>
            <a:ext cx="434014" cy="167738"/>
          </a:xfrm>
          <a:prstGeom prst="rect">
            <a:avLst/>
          </a:prstGeom>
          <a:blipFill rotWithShape="0">
            <a:blip r:embed="rId10"/>
            <a:stretch>
              <a:fillRect l="-7368" t="-3704" b="-25926"/>
            </a:stretch>
          </a:blipFill>
        </p:spPr>
        <p:txBody>
          <a:bodyPr/>
          <a:lstStyle/>
          <a:p>
            <a:r>
              <a:rPr lang="fr-FR">
                <a:noFill/>
              </a:rPr>
              <a:t> </a:t>
            </a:r>
          </a:p>
        </p:txBody>
      </p:sp>
      <p:cxnSp>
        <p:nvCxnSpPr>
          <p:cNvPr id="75" name="Straight Connector 74"/>
          <p:cNvCxnSpPr/>
          <p:nvPr/>
        </p:nvCxnSpPr>
        <p:spPr>
          <a:xfrm flipH="1" flipV="1">
            <a:off x="1313260" y="2779713"/>
            <a:ext cx="0" cy="112712"/>
          </a:xfrm>
          <a:prstGeom prst="line">
            <a:avLst/>
          </a:prstGeom>
          <a:ln w="19050"/>
        </p:spPr>
        <p:style>
          <a:lnRef idx="1">
            <a:schemeClr val="dk1"/>
          </a:lnRef>
          <a:fillRef idx="0">
            <a:schemeClr val="dk1"/>
          </a:fillRef>
          <a:effectRef idx="0">
            <a:schemeClr val="dk1"/>
          </a:effectRef>
          <a:fontRef idx="minor">
            <a:schemeClr val="tx1"/>
          </a:fontRef>
        </p:style>
      </p:cxnSp>
      <p:sp>
        <p:nvSpPr>
          <p:cNvPr id="76" name="TextBox 75"/>
          <p:cNvSpPr txBox="1">
            <a:spLocks noRot="1" noChangeAspect="1" noMove="1" noResize="1" noEditPoints="1" noAdjustHandles="1" noChangeArrowheads="1" noChangeShapeType="1" noTextEdit="1"/>
          </p:cNvSpPr>
          <p:nvPr/>
        </p:nvSpPr>
        <p:spPr>
          <a:xfrm>
            <a:off x="721282" y="2584608"/>
            <a:ext cx="1200329" cy="197362"/>
          </a:xfrm>
          <a:prstGeom prst="rect">
            <a:avLst/>
          </a:prstGeom>
          <a:blipFill rotWithShape="0">
            <a:blip r:embed="rId11"/>
            <a:stretch>
              <a:fillRect l="-1527" b="-12500"/>
            </a:stretch>
          </a:blipFill>
        </p:spPr>
        <p:txBody>
          <a:bodyPr/>
          <a:lstStyle/>
          <a:p>
            <a:r>
              <a:rPr lang="fr-FR">
                <a:noFill/>
              </a:rPr>
              <a:t> </a:t>
            </a:r>
          </a:p>
        </p:txBody>
      </p:sp>
      <p:cxnSp>
        <p:nvCxnSpPr>
          <p:cNvPr id="77" name="Straight Connector 76"/>
          <p:cNvCxnSpPr/>
          <p:nvPr/>
        </p:nvCxnSpPr>
        <p:spPr>
          <a:xfrm flipH="1" flipV="1">
            <a:off x="1309688" y="2482851"/>
            <a:ext cx="0" cy="112713"/>
          </a:xfrm>
          <a:prstGeom prst="line">
            <a:avLst/>
          </a:prstGeom>
          <a:ln w="19050"/>
        </p:spPr>
        <p:style>
          <a:lnRef idx="1">
            <a:schemeClr val="dk1"/>
          </a:lnRef>
          <a:fillRef idx="0">
            <a:schemeClr val="dk1"/>
          </a:fillRef>
          <a:effectRef idx="0">
            <a:schemeClr val="dk1"/>
          </a:effectRef>
          <a:fontRef idx="minor">
            <a:schemeClr val="tx1"/>
          </a:fontRef>
        </p:style>
      </p:cxnSp>
      <p:cxnSp>
        <p:nvCxnSpPr>
          <p:cNvPr id="79" name="Straight Connector 78"/>
          <p:cNvCxnSpPr/>
          <p:nvPr/>
        </p:nvCxnSpPr>
        <p:spPr>
          <a:xfrm flipH="1" flipV="1">
            <a:off x="1312069" y="2184400"/>
            <a:ext cx="0" cy="114300"/>
          </a:xfrm>
          <a:prstGeom prst="line">
            <a:avLst/>
          </a:prstGeom>
          <a:ln w="19050"/>
        </p:spPr>
        <p:style>
          <a:lnRef idx="1">
            <a:schemeClr val="dk1"/>
          </a:lnRef>
          <a:fillRef idx="0">
            <a:schemeClr val="dk1"/>
          </a:fillRef>
          <a:effectRef idx="0">
            <a:schemeClr val="dk1"/>
          </a:effectRef>
          <a:fontRef idx="minor">
            <a:schemeClr val="tx1"/>
          </a:fontRef>
        </p:style>
      </p:cxnSp>
      <p:sp>
        <p:nvSpPr>
          <p:cNvPr id="80" name="TextBox 79"/>
          <p:cNvSpPr txBox="1">
            <a:spLocks noRot="1" noChangeAspect="1" noMove="1" noResize="1" noEditPoints="1" noAdjustHandles="1" noChangeArrowheads="1" noChangeShapeType="1" noTextEdit="1"/>
          </p:cNvSpPr>
          <p:nvPr/>
        </p:nvSpPr>
        <p:spPr>
          <a:xfrm>
            <a:off x="805389" y="1969415"/>
            <a:ext cx="1015614" cy="183896"/>
          </a:xfrm>
          <a:prstGeom prst="rect">
            <a:avLst/>
          </a:prstGeom>
          <a:blipFill rotWithShape="0">
            <a:blip r:embed="rId12"/>
            <a:stretch>
              <a:fillRect l="-1802" b="-20000"/>
            </a:stretch>
          </a:blipFill>
        </p:spPr>
        <p:txBody>
          <a:bodyPr/>
          <a:lstStyle/>
          <a:p>
            <a:r>
              <a:rPr lang="fr-FR">
                <a:noFill/>
              </a:rPr>
              <a:t> </a:t>
            </a:r>
          </a:p>
        </p:txBody>
      </p:sp>
      <p:cxnSp>
        <p:nvCxnSpPr>
          <p:cNvPr id="81" name="Straight Connector 80"/>
          <p:cNvCxnSpPr/>
          <p:nvPr/>
        </p:nvCxnSpPr>
        <p:spPr>
          <a:xfrm flipH="1" flipV="1">
            <a:off x="1312069" y="1858963"/>
            <a:ext cx="0" cy="112712"/>
          </a:xfrm>
          <a:prstGeom prst="line">
            <a:avLst/>
          </a:prstGeom>
          <a:ln w="19050"/>
        </p:spPr>
        <p:style>
          <a:lnRef idx="1">
            <a:schemeClr val="dk1"/>
          </a:lnRef>
          <a:fillRef idx="0">
            <a:schemeClr val="dk1"/>
          </a:fillRef>
          <a:effectRef idx="0">
            <a:schemeClr val="dk1"/>
          </a:effectRef>
          <a:fontRef idx="minor">
            <a:schemeClr val="tx1"/>
          </a:fontRef>
        </p:style>
      </p:cxnSp>
      <p:sp>
        <p:nvSpPr>
          <p:cNvPr id="7203" name="TextBox 83"/>
          <p:cNvSpPr txBox="1">
            <a:spLocks noChangeArrowheads="1"/>
          </p:cNvSpPr>
          <p:nvPr/>
        </p:nvSpPr>
        <p:spPr bwMode="auto">
          <a:xfrm>
            <a:off x="715568" y="-74613"/>
            <a:ext cx="12108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eaLnBrk="1" hangingPunct="1"/>
            <a:r>
              <a:rPr lang="fr-FR" sz="1400" b="1"/>
              <a:t>translateQ(Q)</a:t>
            </a:r>
          </a:p>
        </p:txBody>
      </p:sp>
      <p:sp>
        <p:nvSpPr>
          <p:cNvPr id="7204" name="TextBox 84"/>
          <p:cNvSpPr txBox="1">
            <a:spLocks noChangeArrowheads="1"/>
          </p:cNvSpPr>
          <p:nvPr/>
        </p:nvSpPr>
        <p:spPr bwMode="auto">
          <a:xfrm>
            <a:off x="4384369" y="-84670"/>
            <a:ext cx="3129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eaLnBrk="1" hangingPunct="1"/>
            <a:r>
              <a:rPr lang="fr-FR" sz="1400" b="1" dirty="0"/>
              <a:t>Q</a:t>
            </a:r>
          </a:p>
        </p:txBody>
      </p:sp>
      <p:cxnSp>
        <p:nvCxnSpPr>
          <p:cNvPr id="38" name="Straight Connector 37"/>
          <p:cNvCxnSpPr/>
          <p:nvPr/>
        </p:nvCxnSpPr>
        <p:spPr>
          <a:xfrm flipH="1" flipV="1">
            <a:off x="1845469" y="1295400"/>
            <a:ext cx="0" cy="114300"/>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39" name="TextBox 38"/>
          <p:cNvSpPr txBox="1">
            <a:spLocks noRot="1" noChangeAspect="1" noMove="1" noResize="1" noEditPoints="1" noAdjustHandles="1" noChangeArrowheads="1" noChangeShapeType="1" noTextEdit="1"/>
          </p:cNvSpPr>
          <p:nvPr/>
        </p:nvSpPr>
        <p:spPr>
          <a:xfrm>
            <a:off x="1260771" y="1092693"/>
            <a:ext cx="1200329" cy="197105"/>
          </a:xfrm>
          <a:prstGeom prst="rect">
            <a:avLst/>
          </a:prstGeom>
          <a:blipFill rotWithShape="0">
            <a:blip r:embed="rId13"/>
            <a:stretch>
              <a:fillRect l="-1527" b="-12121"/>
            </a:stretch>
          </a:blipFill>
        </p:spPr>
        <p:txBody>
          <a:bodyPr/>
          <a:lstStyle/>
          <a:p>
            <a:r>
              <a:rPr lang="fr-FR">
                <a:noFill/>
              </a:rPr>
              <a:t> </a:t>
            </a:r>
          </a:p>
        </p:txBody>
      </p:sp>
      <p:cxnSp>
        <p:nvCxnSpPr>
          <p:cNvPr id="42" name="Straight Connector 41"/>
          <p:cNvCxnSpPr/>
          <p:nvPr/>
        </p:nvCxnSpPr>
        <p:spPr>
          <a:xfrm flipH="1" flipV="1">
            <a:off x="1845469" y="977901"/>
            <a:ext cx="0" cy="112713"/>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43" name="TextBox 42"/>
          <p:cNvSpPr txBox="1">
            <a:spLocks noRot="1" noChangeAspect="1" noMove="1" noResize="1" noEditPoints="1" noAdjustHandles="1" noChangeArrowheads="1" noChangeShapeType="1" noTextEdit="1"/>
          </p:cNvSpPr>
          <p:nvPr/>
        </p:nvSpPr>
        <p:spPr>
          <a:xfrm>
            <a:off x="1617711" y="784937"/>
            <a:ext cx="455654" cy="181588"/>
          </a:xfrm>
          <a:prstGeom prst="rect">
            <a:avLst/>
          </a:prstGeom>
          <a:blipFill rotWithShape="0">
            <a:blip r:embed="rId14"/>
            <a:stretch>
              <a:fillRect l="-5051" b="-13333"/>
            </a:stretch>
          </a:blipFill>
        </p:spPr>
        <p:txBody>
          <a:bodyPr/>
          <a:lstStyle/>
          <a:p>
            <a:r>
              <a:rPr lang="fr-FR">
                <a:noFill/>
              </a:rPr>
              <a:t> </a:t>
            </a:r>
          </a:p>
        </p:txBody>
      </p:sp>
      <p:cxnSp>
        <p:nvCxnSpPr>
          <p:cNvPr id="44" name="Straight Connector 43"/>
          <p:cNvCxnSpPr/>
          <p:nvPr/>
        </p:nvCxnSpPr>
        <p:spPr>
          <a:xfrm flipH="1" flipV="1">
            <a:off x="1845469" y="671513"/>
            <a:ext cx="0" cy="112712"/>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45" name="TextBox 44"/>
          <p:cNvSpPr txBox="1">
            <a:spLocks noRot="1" noChangeAspect="1" noMove="1" noResize="1" noEditPoints="1" noAdjustHandles="1" noChangeArrowheads="1" noChangeShapeType="1" noTextEdit="1"/>
          </p:cNvSpPr>
          <p:nvPr/>
        </p:nvSpPr>
        <p:spPr>
          <a:xfrm>
            <a:off x="1611661" y="509002"/>
            <a:ext cx="503744" cy="167738"/>
          </a:xfrm>
          <a:prstGeom prst="rect">
            <a:avLst/>
          </a:prstGeom>
          <a:blipFill rotWithShape="0">
            <a:blip r:embed="rId15"/>
            <a:stretch>
              <a:fillRect l="-6364" b="-21429"/>
            </a:stretch>
          </a:blipFill>
        </p:spPr>
        <p:txBody>
          <a:bodyPr/>
          <a:lstStyle/>
          <a:p>
            <a:r>
              <a:rPr lang="fr-FR">
                <a:noFill/>
              </a:rPr>
              <a:t> </a:t>
            </a:r>
          </a:p>
        </p:txBody>
      </p:sp>
      <p:sp>
        <p:nvSpPr>
          <p:cNvPr id="49" name="TextBox 48"/>
          <p:cNvSpPr txBox="1">
            <a:spLocks noRot="1" noChangeAspect="1" noMove="1" noResize="1" noEditPoints="1" noAdjustHandles="1" noChangeArrowheads="1" noChangeShapeType="1" noTextEdit="1"/>
          </p:cNvSpPr>
          <p:nvPr/>
        </p:nvSpPr>
        <p:spPr>
          <a:xfrm>
            <a:off x="1701736" y="1402422"/>
            <a:ext cx="278875" cy="153888"/>
          </a:xfrm>
          <a:prstGeom prst="rect">
            <a:avLst/>
          </a:prstGeom>
          <a:blipFill rotWithShape="0">
            <a:blip r:embed="rId16"/>
            <a:stretch>
              <a:fillRect l="-14754" r="-6557" b="-36000"/>
            </a:stretch>
          </a:blipFill>
        </p:spPr>
        <p:txBody>
          <a:bodyPr/>
          <a:lstStyle/>
          <a:p>
            <a:r>
              <a:rPr lang="fr-FR">
                <a:noFill/>
              </a:rPr>
              <a:t> </a:t>
            </a:r>
          </a:p>
        </p:txBody>
      </p:sp>
      <p:cxnSp>
        <p:nvCxnSpPr>
          <p:cNvPr id="50" name="Straight Connector 49"/>
          <p:cNvCxnSpPr>
            <a:stCxn id="54" idx="0"/>
            <a:endCxn id="49" idx="2"/>
          </p:cNvCxnSpPr>
          <p:nvPr/>
        </p:nvCxnSpPr>
        <p:spPr>
          <a:xfrm flipV="1">
            <a:off x="1308497" y="1555751"/>
            <a:ext cx="532209" cy="14922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51" name="Straight Connector 50"/>
          <p:cNvCxnSpPr>
            <a:stCxn id="55" idx="0"/>
            <a:endCxn id="49" idx="2"/>
          </p:cNvCxnSpPr>
          <p:nvPr/>
        </p:nvCxnSpPr>
        <p:spPr>
          <a:xfrm flipH="1" flipV="1">
            <a:off x="1840707" y="1555751"/>
            <a:ext cx="556022" cy="14922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55" name="TextBox 54"/>
          <p:cNvSpPr txBox="1">
            <a:spLocks noRot="1" noChangeAspect="1" noMove="1" noResize="1" noEditPoints="1" noAdjustHandles="1" noChangeArrowheads="1" noChangeShapeType="1" noTextEdit="1"/>
          </p:cNvSpPr>
          <p:nvPr/>
        </p:nvSpPr>
        <p:spPr>
          <a:xfrm>
            <a:off x="2051484" y="1705491"/>
            <a:ext cx="690140" cy="153888"/>
          </a:xfrm>
          <a:prstGeom prst="rect">
            <a:avLst/>
          </a:prstGeom>
          <a:blipFill rotWithShape="0">
            <a:blip r:embed="rId17"/>
            <a:stretch>
              <a:fillRect l="-6623" t="-4000" r="-3974" b="-40000"/>
            </a:stretch>
          </a:blipFill>
        </p:spPr>
        <p:txBody>
          <a:bodyPr/>
          <a:lstStyle/>
          <a:p>
            <a:r>
              <a:rPr lang="fr-FR">
                <a:noFill/>
              </a:rPr>
              <a:t> </a:t>
            </a:r>
          </a:p>
        </p:txBody>
      </p:sp>
      <p:cxnSp>
        <p:nvCxnSpPr>
          <p:cNvPr id="6" name="Straight Connector 5"/>
          <p:cNvCxnSpPr/>
          <p:nvPr/>
        </p:nvCxnSpPr>
        <p:spPr>
          <a:xfrm>
            <a:off x="1065610" y="498475"/>
            <a:ext cx="0" cy="9667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2872979" y="498476"/>
            <a:ext cx="0" cy="13874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H="1">
            <a:off x="1607344" y="1885950"/>
            <a:ext cx="126563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07344" y="1465264"/>
            <a:ext cx="0" cy="42068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flipH="1">
            <a:off x="1065610" y="1465263"/>
            <a:ext cx="54173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1065610" y="498475"/>
            <a:ext cx="180736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a:xfrm>
            <a:off x="603648" y="2841626"/>
            <a:ext cx="1420415" cy="874713"/>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fr-FR" sz="1600"/>
          </a:p>
        </p:txBody>
      </p:sp>
      <p:sp>
        <p:nvSpPr>
          <p:cNvPr id="21" name="TextBox 20"/>
          <p:cNvSpPr txBox="1">
            <a:spLocks noRot="1" noChangeAspect="1" noMove="1" noResize="1" noEditPoints="1" noAdjustHandles="1" noChangeArrowheads="1" noChangeShapeType="1" noTextEdit="1"/>
          </p:cNvSpPr>
          <p:nvPr/>
        </p:nvSpPr>
        <p:spPr>
          <a:xfrm>
            <a:off x="1894793" y="2860948"/>
            <a:ext cx="100893" cy="184666"/>
          </a:xfrm>
          <a:prstGeom prst="rect">
            <a:avLst/>
          </a:prstGeom>
          <a:blipFill rotWithShape="0">
            <a:blip r:embed="rId18"/>
            <a:stretch>
              <a:fillRect l="-26087" r="-21739" b="-3226"/>
            </a:stretch>
          </a:blipFill>
        </p:spPr>
        <p:txBody>
          <a:bodyPr/>
          <a:lstStyle/>
          <a:p>
            <a:r>
              <a:rPr lang="fr-FR">
                <a:noFill/>
              </a:rPr>
              <a:t> </a:t>
            </a:r>
          </a:p>
        </p:txBody>
      </p:sp>
      <p:sp>
        <p:nvSpPr>
          <p:cNvPr id="88" name="TextBox 87"/>
          <p:cNvSpPr txBox="1">
            <a:spLocks noRot="1" noChangeAspect="1" noMove="1" noResize="1" noEditPoints="1" noAdjustHandles="1" noChangeArrowheads="1" noChangeShapeType="1" noTextEdit="1"/>
          </p:cNvSpPr>
          <p:nvPr/>
        </p:nvSpPr>
        <p:spPr>
          <a:xfrm>
            <a:off x="2729085" y="521646"/>
            <a:ext cx="105269" cy="184666"/>
          </a:xfrm>
          <a:prstGeom prst="rect">
            <a:avLst/>
          </a:prstGeom>
          <a:blipFill rotWithShape="0">
            <a:blip r:embed="rId19"/>
            <a:stretch>
              <a:fillRect l="-26087" r="-21739" b="-6667"/>
            </a:stretch>
          </a:blipFill>
        </p:spPr>
        <p:txBody>
          <a:bodyPr/>
          <a:lstStyle/>
          <a:p>
            <a:r>
              <a:rPr lang="fr-FR">
                <a:noFill/>
              </a:rPr>
              <a:t> </a:t>
            </a:r>
          </a:p>
        </p:txBody>
      </p:sp>
      <p:sp>
        <p:nvSpPr>
          <p:cNvPr id="12" name="TextBox 11"/>
          <p:cNvSpPr txBox="1">
            <a:spLocks noRot="1" noChangeAspect="1" noMove="1" noResize="1" noEditPoints="1" noAdjustHandles="1" noChangeArrowheads="1" noChangeShapeType="1" noTextEdit="1"/>
          </p:cNvSpPr>
          <p:nvPr/>
        </p:nvSpPr>
        <p:spPr>
          <a:xfrm>
            <a:off x="178616" y="217293"/>
            <a:ext cx="2206517" cy="226024"/>
          </a:xfrm>
          <a:prstGeom prst="rect">
            <a:avLst/>
          </a:prstGeom>
          <a:blipFill rotWithShape="0">
            <a:blip r:embed="rId20"/>
            <a:stretch>
              <a:fillRect l="-1035" b="-13514"/>
            </a:stretch>
          </a:blipFill>
        </p:spPr>
        <p:txBody>
          <a:bodyPr/>
          <a:lstStyle/>
          <a:p>
            <a:r>
              <a:rPr lang="fr-FR">
                <a:noFill/>
              </a:rPr>
              <a:t> </a:t>
            </a:r>
          </a:p>
        </p:txBody>
      </p:sp>
      <p:cxnSp>
        <p:nvCxnSpPr>
          <p:cNvPr id="90" name="Straight Connector 89"/>
          <p:cNvCxnSpPr/>
          <p:nvPr/>
        </p:nvCxnSpPr>
        <p:spPr>
          <a:xfrm flipH="1" flipV="1">
            <a:off x="1316831" y="4305300"/>
            <a:ext cx="0" cy="114300"/>
          </a:xfrm>
          <a:prstGeom prst="line">
            <a:avLst/>
          </a:prstGeom>
          <a:ln w="19050"/>
        </p:spPr>
        <p:style>
          <a:lnRef idx="1">
            <a:schemeClr val="dk1"/>
          </a:lnRef>
          <a:fillRef idx="0">
            <a:schemeClr val="dk1"/>
          </a:fillRef>
          <a:effectRef idx="0">
            <a:schemeClr val="dk1"/>
          </a:effectRef>
          <a:fontRef idx="minor">
            <a:schemeClr val="tx1"/>
          </a:fontRef>
        </p:style>
      </p:cxnSp>
      <p:sp>
        <p:nvSpPr>
          <p:cNvPr id="91" name="TextBox 90"/>
          <p:cNvSpPr txBox="1">
            <a:spLocks noRot="1" noChangeAspect="1" noMove="1" noResize="1" noEditPoints="1" noAdjustHandles="1" noChangeArrowheads="1" noChangeShapeType="1" noTextEdit="1"/>
          </p:cNvSpPr>
          <p:nvPr/>
        </p:nvSpPr>
        <p:spPr>
          <a:xfrm>
            <a:off x="721282" y="4099929"/>
            <a:ext cx="1200329" cy="194220"/>
          </a:xfrm>
          <a:prstGeom prst="rect">
            <a:avLst/>
          </a:prstGeom>
          <a:blipFill rotWithShape="0">
            <a:blip r:embed="rId21"/>
            <a:stretch>
              <a:fillRect l="-1527" b="-16129"/>
            </a:stretch>
          </a:blipFill>
        </p:spPr>
        <p:txBody>
          <a:bodyPr/>
          <a:lstStyle/>
          <a:p>
            <a:r>
              <a:rPr lang="fr-FR">
                <a:noFill/>
              </a:rPr>
              <a:t> </a:t>
            </a:r>
          </a:p>
        </p:txBody>
      </p:sp>
      <p:cxnSp>
        <p:nvCxnSpPr>
          <p:cNvPr id="92" name="Straight Connector 91"/>
          <p:cNvCxnSpPr/>
          <p:nvPr/>
        </p:nvCxnSpPr>
        <p:spPr>
          <a:xfrm flipH="1" flipV="1">
            <a:off x="1316831" y="4011613"/>
            <a:ext cx="0" cy="112712"/>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93" name="TextBox 92"/>
          <p:cNvSpPr txBox="1">
            <a:spLocks noRot="1" noChangeAspect="1" noMove="1" noResize="1" noEditPoints="1" noAdjustHandles="1" noChangeArrowheads="1" noChangeShapeType="1" noTextEdit="1"/>
          </p:cNvSpPr>
          <p:nvPr/>
        </p:nvSpPr>
        <p:spPr>
          <a:xfrm>
            <a:off x="-12728" y="3783826"/>
            <a:ext cx="2974131" cy="228717"/>
          </a:xfrm>
          <a:prstGeom prst="rect">
            <a:avLst/>
          </a:prstGeom>
          <a:blipFill rotWithShape="0">
            <a:blip r:embed="rId22"/>
            <a:stretch>
              <a:fillRect l="-614" b="-16216"/>
            </a:stretch>
          </a:blipFill>
        </p:spPr>
        <p:txBody>
          <a:bodyPr/>
          <a:lstStyle/>
          <a:p>
            <a:r>
              <a:rPr lang="fr-FR">
                <a:noFill/>
              </a:rPr>
              <a:t> </a:t>
            </a:r>
          </a:p>
        </p:txBody>
      </p:sp>
      <p:sp>
        <p:nvSpPr>
          <p:cNvPr id="4" name="TextBox 3"/>
          <p:cNvSpPr txBox="1"/>
          <p:nvPr/>
        </p:nvSpPr>
        <p:spPr>
          <a:xfrm>
            <a:off x="6835399" y="1"/>
            <a:ext cx="1236236" cy="307777"/>
          </a:xfrm>
          <a:prstGeom prst="rect">
            <a:avLst/>
          </a:prstGeom>
          <a:noFill/>
        </p:spPr>
        <p:txBody>
          <a:bodyPr wrap="none" rtlCol="0">
            <a:spAutoFit/>
          </a:bodyPr>
          <a:lstStyle/>
          <a:p>
            <a:r>
              <a:rPr lang="en-US" sz="1400" b="1" dirty="0" smtClean="0"/>
              <a:t>Requirements</a:t>
            </a:r>
            <a:endParaRPr lang="en-US" sz="1400" b="1" dirty="0"/>
          </a:p>
        </p:txBody>
      </p:sp>
      <p:pic>
        <p:nvPicPr>
          <p:cNvPr id="11" name="Picture 10"/>
          <p:cNvPicPr>
            <a:picLocks noChangeAspect="1"/>
          </p:cNvPicPr>
          <p:nvPr/>
        </p:nvPicPr>
        <p:blipFill>
          <a:blip r:embed="rId23"/>
          <a:stretch>
            <a:fillRect/>
          </a:stretch>
        </p:blipFill>
        <p:spPr>
          <a:xfrm>
            <a:off x="4303922" y="1005327"/>
            <a:ext cx="1381125" cy="1295400"/>
          </a:xfrm>
          <a:prstGeom prst="rect">
            <a:avLst/>
          </a:prstGeom>
        </p:spPr>
      </p:pic>
      <p:pic>
        <p:nvPicPr>
          <p:cNvPr id="14" name="Picture 13"/>
          <p:cNvPicPr>
            <a:picLocks noChangeAspect="1"/>
          </p:cNvPicPr>
          <p:nvPr/>
        </p:nvPicPr>
        <p:blipFill>
          <a:blip r:embed="rId24"/>
          <a:stretch>
            <a:fillRect/>
          </a:stretch>
        </p:blipFill>
        <p:spPr>
          <a:xfrm>
            <a:off x="3488590" y="837940"/>
            <a:ext cx="904875" cy="88900"/>
          </a:xfrm>
          <a:prstGeom prst="rect">
            <a:avLst/>
          </a:prstGeom>
        </p:spPr>
      </p:pic>
      <p:pic>
        <p:nvPicPr>
          <p:cNvPr id="16" name="Picture 15"/>
          <p:cNvPicPr>
            <a:picLocks noChangeAspect="1"/>
          </p:cNvPicPr>
          <p:nvPr/>
        </p:nvPicPr>
        <p:blipFill>
          <a:blip r:embed="rId25"/>
          <a:stretch>
            <a:fillRect/>
          </a:stretch>
        </p:blipFill>
        <p:spPr>
          <a:xfrm>
            <a:off x="3487884" y="318209"/>
            <a:ext cx="923925" cy="469900"/>
          </a:xfrm>
          <a:prstGeom prst="rect">
            <a:avLst/>
          </a:prstGeom>
        </p:spPr>
      </p:pic>
      <p:pic>
        <p:nvPicPr>
          <p:cNvPr id="20" name="Picture 19"/>
          <p:cNvPicPr>
            <a:picLocks noChangeAspect="1"/>
          </p:cNvPicPr>
          <p:nvPr/>
        </p:nvPicPr>
        <p:blipFill>
          <a:blip r:embed="rId26"/>
          <a:stretch>
            <a:fillRect/>
          </a:stretch>
        </p:blipFill>
        <p:spPr>
          <a:xfrm>
            <a:off x="3489325" y="2675465"/>
            <a:ext cx="923925" cy="1016000"/>
          </a:xfrm>
          <a:prstGeom prst="rect">
            <a:avLst/>
          </a:prstGeom>
        </p:spPr>
      </p:pic>
      <p:pic>
        <p:nvPicPr>
          <p:cNvPr id="22" name="Picture 21"/>
          <p:cNvPicPr>
            <a:picLocks noChangeAspect="1"/>
          </p:cNvPicPr>
          <p:nvPr/>
        </p:nvPicPr>
        <p:blipFill>
          <a:blip r:embed="rId27"/>
          <a:stretch>
            <a:fillRect/>
          </a:stretch>
        </p:blipFill>
        <p:spPr>
          <a:xfrm>
            <a:off x="3486152" y="2341031"/>
            <a:ext cx="838200" cy="266700"/>
          </a:xfrm>
          <a:prstGeom prst="rect">
            <a:avLst/>
          </a:prstGeom>
        </p:spPr>
      </p:pic>
      <p:pic>
        <p:nvPicPr>
          <p:cNvPr id="24" name="Picture 23"/>
          <p:cNvPicPr>
            <a:picLocks noChangeAspect="1"/>
          </p:cNvPicPr>
          <p:nvPr/>
        </p:nvPicPr>
        <p:blipFill>
          <a:blip r:embed="rId28"/>
          <a:stretch>
            <a:fillRect/>
          </a:stretch>
        </p:blipFill>
        <p:spPr>
          <a:xfrm>
            <a:off x="3492500" y="3793064"/>
            <a:ext cx="2009775" cy="1016000"/>
          </a:xfrm>
          <a:prstGeom prst="rect">
            <a:avLst/>
          </a:prstGeom>
        </p:spPr>
      </p:pic>
      <p:pic>
        <p:nvPicPr>
          <p:cNvPr id="25" name="Picture 24"/>
          <p:cNvPicPr>
            <a:picLocks noChangeAspect="1"/>
          </p:cNvPicPr>
          <p:nvPr/>
        </p:nvPicPr>
        <p:blipFill>
          <a:blip r:embed="rId29"/>
          <a:stretch>
            <a:fillRect/>
          </a:stretch>
        </p:blipFill>
        <p:spPr>
          <a:xfrm>
            <a:off x="3451226" y="4821766"/>
            <a:ext cx="1190625" cy="1985435"/>
          </a:xfrm>
          <a:prstGeom prst="rect">
            <a:avLst/>
          </a:prstGeom>
        </p:spPr>
      </p:pic>
      <p:pic>
        <p:nvPicPr>
          <p:cNvPr id="29" name="Picture 28"/>
          <p:cNvPicPr>
            <a:picLocks noChangeAspect="1"/>
          </p:cNvPicPr>
          <p:nvPr/>
        </p:nvPicPr>
        <p:blipFill>
          <a:blip r:embed="rId30"/>
          <a:stretch>
            <a:fillRect/>
          </a:stretch>
        </p:blipFill>
        <p:spPr>
          <a:xfrm>
            <a:off x="6329363" y="539750"/>
            <a:ext cx="1676400" cy="279400"/>
          </a:xfrm>
          <a:prstGeom prst="rect">
            <a:avLst/>
          </a:prstGeom>
        </p:spPr>
      </p:pic>
      <p:pic>
        <p:nvPicPr>
          <p:cNvPr id="52" name="Picture 51"/>
          <p:cNvPicPr>
            <a:picLocks noChangeAspect="1"/>
          </p:cNvPicPr>
          <p:nvPr/>
        </p:nvPicPr>
        <p:blipFill>
          <a:blip r:embed="rId31"/>
          <a:stretch>
            <a:fillRect/>
          </a:stretch>
        </p:blipFill>
        <p:spPr>
          <a:xfrm>
            <a:off x="2033588" y="5943600"/>
            <a:ext cx="1181100" cy="609600"/>
          </a:xfrm>
          <a:prstGeom prst="rect">
            <a:avLst/>
          </a:prstGeom>
        </p:spPr>
      </p:pic>
      <p:cxnSp>
        <p:nvCxnSpPr>
          <p:cNvPr id="95" name="Straight Connector 94"/>
          <p:cNvCxnSpPr>
            <a:endCxn id="52" idx="1"/>
          </p:cNvCxnSpPr>
          <p:nvPr/>
        </p:nvCxnSpPr>
        <p:spPr>
          <a:xfrm flipV="1">
            <a:off x="1804988" y="6248400"/>
            <a:ext cx="228600" cy="209550"/>
          </a:xfrm>
          <a:prstGeom prst="line">
            <a:avLst/>
          </a:prstGeom>
          <a:ln w="19050"/>
        </p:spPr>
        <p:style>
          <a:lnRef idx="1">
            <a:schemeClr val="dk1"/>
          </a:lnRef>
          <a:fillRef idx="0">
            <a:schemeClr val="dk1"/>
          </a:fillRef>
          <a:effectRef idx="0">
            <a:schemeClr val="dk1"/>
          </a:effectRef>
          <a:fontRef idx="minor">
            <a:schemeClr val="tx1"/>
          </a:fontRef>
        </p:style>
      </p:cxnSp>
      <p:pic>
        <p:nvPicPr>
          <p:cNvPr id="7201" name="Picture 7200"/>
          <p:cNvPicPr>
            <a:picLocks noChangeAspect="1"/>
          </p:cNvPicPr>
          <p:nvPr/>
        </p:nvPicPr>
        <p:blipFill>
          <a:blip r:embed="rId32"/>
          <a:stretch>
            <a:fillRect/>
          </a:stretch>
        </p:blipFill>
        <p:spPr>
          <a:xfrm>
            <a:off x="2314575" y="6654800"/>
            <a:ext cx="619125" cy="127000"/>
          </a:xfrm>
          <a:prstGeom prst="rect">
            <a:avLst/>
          </a:prstGeom>
        </p:spPr>
      </p:pic>
      <p:cxnSp>
        <p:nvCxnSpPr>
          <p:cNvPr id="98" name="Straight Connector 97"/>
          <p:cNvCxnSpPr>
            <a:stCxn id="7201" idx="0"/>
            <a:endCxn id="52" idx="2"/>
          </p:cNvCxnSpPr>
          <p:nvPr/>
        </p:nvCxnSpPr>
        <p:spPr>
          <a:xfrm flipV="1">
            <a:off x="2624138" y="6553200"/>
            <a:ext cx="0" cy="101600"/>
          </a:xfrm>
          <a:prstGeom prst="line">
            <a:avLst/>
          </a:prstGeom>
          <a:ln w="19050"/>
        </p:spPr>
        <p:style>
          <a:lnRef idx="1">
            <a:schemeClr val="dk1"/>
          </a:lnRef>
          <a:fillRef idx="0">
            <a:schemeClr val="dk1"/>
          </a:fillRef>
          <a:effectRef idx="0">
            <a:schemeClr val="dk1"/>
          </a:effectRef>
          <a:fontRef idx="minor">
            <a:schemeClr val="tx1"/>
          </a:fontRef>
        </p:style>
      </p:cxnSp>
      <p:pic>
        <p:nvPicPr>
          <p:cNvPr id="7213" name="Picture 7212"/>
          <p:cNvPicPr>
            <a:picLocks noChangeAspect="1"/>
          </p:cNvPicPr>
          <p:nvPr/>
        </p:nvPicPr>
        <p:blipFill>
          <a:blip r:embed="rId33"/>
          <a:stretch>
            <a:fillRect/>
          </a:stretch>
        </p:blipFill>
        <p:spPr>
          <a:xfrm>
            <a:off x="52388" y="6102350"/>
            <a:ext cx="1762125" cy="622300"/>
          </a:xfrm>
          <a:prstGeom prst="rect">
            <a:avLst/>
          </a:prstGeom>
        </p:spPr>
      </p:pic>
      <p:pic>
        <p:nvPicPr>
          <p:cNvPr id="7216" name="Picture 7215"/>
          <p:cNvPicPr>
            <a:picLocks noChangeAspect="1"/>
          </p:cNvPicPr>
          <p:nvPr/>
        </p:nvPicPr>
        <p:blipFill>
          <a:blip r:embed="rId34"/>
          <a:stretch>
            <a:fillRect/>
          </a:stretch>
        </p:blipFill>
        <p:spPr>
          <a:xfrm>
            <a:off x="1514475" y="2914650"/>
            <a:ext cx="66675" cy="88900"/>
          </a:xfrm>
          <a:prstGeom prst="rect">
            <a:avLst/>
          </a:prstGeom>
        </p:spPr>
      </p:pic>
      <p:pic>
        <p:nvPicPr>
          <p:cNvPr id="112" name="Picture 111"/>
          <p:cNvPicPr>
            <a:picLocks noChangeAspect="1"/>
          </p:cNvPicPr>
          <p:nvPr/>
        </p:nvPicPr>
        <p:blipFill>
          <a:blip r:embed="rId34"/>
          <a:stretch>
            <a:fillRect/>
          </a:stretch>
        </p:blipFill>
        <p:spPr>
          <a:xfrm>
            <a:off x="1557338" y="3219450"/>
            <a:ext cx="66675" cy="88900"/>
          </a:xfrm>
          <a:prstGeom prst="rect">
            <a:avLst/>
          </a:prstGeom>
        </p:spPr>
      </p:pic>
      <p:pic>
        <p:nvPicPr>
          <p:cNvPr id="113" name="Picture 112"/>
          <p:cNvPicPr>
            <a:picLocks noChangeAspect="1"/>
          </p:cNvPicPr>
          <p:nvPr/>
        </p:nvPicPr>
        <p:blipFill>
          <a:blip r:embed="rId34"/>
          <a:stretch>
            <a:fillRect/>
          </a:stretch>
        </p:blipFill>
        <p:spPr>
          <a:xfrm>
            <a:off x="2133600" y="552450"/>
            <a:ext cx="66675" cy="88900"/>
          </a:xfrm>
          <a:prstGeom prst="rect">
            <a:avLst/>
          </a:prstGeom>
        </p:spPr>
      </p:pic>
      <p:pic>
        <p:nvPicPr>
          <p:cNvPr id="114" name="Picture 113"/>
          <p:cNvPicPr>
            <a:picLocks noChangeAspect="1"/>
          </p:cNvPicPr>
          <p:nvPr/>
        </p:nvPicPr>
        <p:blipFill>
          <a:blip r:embed="rId34"/>
          <a:stretch>
            <a:fillRect/>
          </a:stretch>
        </p:blipFill>
        <p:spPr>
          <a:xfrm>
            <a:off x="2133600" y="825500"/>
            <a:ext cx="66675" cy="88900"/>
          </a:xfrm>
          <a:prstGeom prst="rect">
            <a:avLst/>
          </a:prstGeom>
        </p:spPr>
      </p:pic>
      <p:pic>
        <p:nvPicPr>
          <p:cNvPr id="7217" name="Picture 7216"/>
          <p:cNvPicPr>
            <a:picLocks noChangeAspect="1"/>
          </p:cNvPicPr>
          <p:nvPr/>
        </p:nvPicPr>
        <p:blipFill>
          <a:blip r:embed="rId35"/>
          <a:stretch>
            <a:fillRect/>
          </a:stretch>
        </p:blipFill>
        <p:spPr>
          <a:xfrm>
            <a:off x="6272213" y="920750"/>
            <a:ext cx="1905000" cy="279400"/>
          </a:xfrm>
          <a:prstGeom prst="rect">
            <a:avLst/>
          </a:prstGeom>
        </p:spPr>
      </p:pic>
      <p:pic>
        <p:nvPicPr>
          <p:cNvPr id="7219" name="Picture 7218"/>
          <p:cNvPicPr>
            <a:picLocks noChangeAspect="1"/>
          </p:cNvPicPr>
          <p:nvPr/>
        </p:nvPicPr>
        <p:blipFill>
          <a:blip r:embed="rId36"/>
          <a:stretch>
            <a:fillRect/>
          </a:stretch>
        </p:blipFill>
        <p:spPr>
          <a:xfrm>
            <a:off x="6619875" y="1435100"/>
            <a:ext cx="1152525" cy="520700"/>
          </a:xfrm>
          <a:prstGeom prst="rect">
            <a:avLst/>
          </a:prstGeom>
        </p:spPr>
      </p:pic>
      <p:pic>
        <p:nvPicPr>
          <p:cNvPr id="7220" name="Picture 7219"/>
          <p:cNvPicPr>
            <a:picLocks noChangeAspect="1"/>
          </p:cNvPicPr>
          <p:nvPr/>
        </p:nvPicPr>
        <p:blipFill>
          <a:blip r:embed="rId37"/>
          <a:stretch>
            <a:fillRect/>
          </a:stretch>
        </p:blipFill>
        <p:spPr>
          <a:xfrm>
            <a:off x="523875" y="2273300"/>
            <a:ext cx="1571625" cy="190500"/>
          </a:xfrm>
          <a:prstGeom prst="rect">
            <a:avLst/>
          </a:prstGeom>
        </p:spPr>
      </p:pic>
      <p:pic>
        <p:nvPicPr>
          <p:cNvPr id="7221" name="Picture 7220"/>
          <p:cNvPicPr>
            <a:picLocks noChangeAspect="1"/>
          </p:cNvPicPr>
          <p:nvPr/>
        </p:nvPicPr>
        <p:blipFill>
          <a:blip r:embed="rId38"/>
          <a:stretch>
            <a:fillRect/>
          </a:stretch>
        </p:blipFill>
        <p:spPr>
          <a:xfrm>
            <a:off x="6153150" y="2292350"/>
            <a:ext cx="2305050" cy="508000"/>
          </a:xfrm>
          <a:prstGeom prst="rect">
            <a:avLst/>
          </a:prstGeom>
        </p:spPr>
      </p:pic>
      <p:pic>
        <p:nvPicPr>
          <p:cNvPr id="7222" name="Picture 7221"/>
          <p:cNvPicPr>
            <a:picLocks noChangeAspect="1"/>
          </p:cNvPicPr>
          <p:nvPr/>
        </p:nvPicPr>
        <p:blipFill>
          <a:blip r:embed="rId39"/>
          <a:stretch>
            <a:fillRect/>
          </a:stretch>
        </p:blipFill>
        <p:spPr>
          <a:xfrm>
            <a:off x="504825" y="4629150"/>
            <a:ext cx="1571625" cy="190500"/>
          </a:xfrm>
          <a:prstGeom prst="rect">
            <a:avLst/>
          </a:prstGeom>
        </p:spPr>
      </p:pic>
      <p:sp>
        <p:nvSpPr>
          <p:cNvPr id="2" name="TextBox 1"/>
          <p:cNvSpPr txBox="1"/>
          <p:nvPr/>
        </p:nvSpPr>
        <p:spPr>
          <a:xfrm>
            <a:off x="6138863" y="2942451"/>
            <a:ext cx="2401887" cy="969496"/>
          </a:xfrm>
          <a:prstGeom prst="rect">
            <a:avLst/>
          </a:prstGeom>
          <a:noFill/>
        </p:spPr>
        <p:txBody>
          <a:bodyPr wrap="square" rtlCol="0">
            <a:spAutoFit/>
          </a:bodyPr>
          <a:lstStyle/>
          <a:p>
            <a:r>
              <a:rPr lang="en-US" sz="900" dirty="0" smtClean="0"/>
              <a:t>Policies :</a:t>
            </a:r>
          </a:p>
          <a:p>
            <a:endParaRPr lang="en-US" sz="800" dirty="0"/>
          </a:p>
          <a:p>
            <a:r>
              <a:rPr lang="en-US" sz="800" dirty="0" smtClean="0"/>
              <a:t>[IGNORE NESTED] : Tuples containing flat and nested attributes are allowed to be processed by SQL data source.</a:t>
            </a:r>
          </a:p>
          <a:p>
            <a:r>
              <a:rPr lang="en-US" sz="800" dirty="0" smtClean="0"/>
              <a:t>[NO NESTED] : Only tuples containing flat attributes are allowed to be processed by SQL data source.</a:t>
            </a:r>
            <a:endParaRPr lang="en-US" sz="800" dirty="0"/>
          </a:p>
        </p:txBody>
      </p:sp>
      <p:sp>
        <p:nvSpPr>
          <p:cNvPr id="3" name="TextBox 2"/>
          <p:cNvSpPr txBox="1"/>
          <p:nvPr/>
        </p:nvSpPr>
        <p:spPr>
          <a:xfrm>
            <a:off x="6011863" y="4207986"/>
            <a:ext cx="1993900" cy="1200329"/>
          </a:xfrm>
          <a:prstGeom prst="rect">
            <a:avLst/>
          </a:prstGeom>
          <a:solidFill>
            <a:schemeClr val="accent2"/>
          </a:solidFill>
        </p:spPr>
        <p:txBody>
          <a:bodyPr wrap="square" rtlCol="0">
            <a:spAutoFit/>
          </a:bodyPr>
          <a:lstStyle/>
          <a:p>
            <a:r>
              <a:rPr lang="en-US" sz="1200" dirty="0"/>
              <a:t>ADVICE TO THE READER : Detail knowledge of operators in the normal form is not required to understand the argument that follows</a:t>
            </a:r>
            <a:r>
              <a:rPr lang="en-US" sz="1200" dirty="0" smtClean="0"/>
              <a:t>.</a:t>
            </a:r>
            <a:endParaRPr lang="en-US" sz="1200" dirty="0"/>
          </a:p>
        </p:txBody>
      </p:sp>
    </p:spTree>
    <p:extLst>
      <p:ext uri="{BB962C8B-B14F-4D97-AF65-F5344CB8AC3E}">
        <p14:creationId xmlns:p14="http://schemas.microsoft.com/office/powerpoint/2010/main" val="117693861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762125" y="0"/>
            <a:ext cx="5617176" cy="6858000"/>
          </a:xfrm>
          <a:prstGeom prst="rect">
            <a:avLst/>
          </a:prstGeom>
        </p:spPr>
      </p:pic>
    </p:spTree>
    <p:extLst>
      <p:ext uri="{BB962C8B-B14F-4D97-AF65-F5344CB8AC3E}">
        <p14:creationId xmlns:p14="http://schemas.microsoft.com/office/powerpoint/2010/main" val="331443841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Connector 23"/>
          <p:cNvCxnSpPr/>
          <p:nvPr/>
        </p:nvCxnSpPr>
        <p:spPr>
          <a:xfrm flipH="1" flipV="1">
            <a:off x="1616869" y="4449764"/>
            <a:ext cx="0" cy="192087"/>
          </a:xfrm>
          <a:prstGeom prst="line">
            <a:avLst/>
          </a:prstGeom>
          <a:ln w="19050"/>
        </p:spPr>
        <p:style>
          <a:lnRef idx="1">
            <a:schemeClr val="dk1"/>
          </a:lnRef>
          <a:fillRef idx="0">
            <a:schemeClr val="dk1"/>
          </a:fillRef>
          <a:effectRef idx="0">
            <a:schemeClr val="dk1"/>
          </a:effectRef>
          <a:fontRef idx="minor">
            <a:schemeClr val="tx1"/>
          </a:fontRef>
        </p:style>
      </p:cxnSp>
      <p:sp>
        <p:nvSpPr>
          <p:cNvPr id="39" name="TextBox 38"/>
          <p:cNvSpPr txBox="1">
            <a:spLocks noRot="1" noChangeAspect="1" noMove="1" noResize="1" noEditPoints="1" noAdjustHandles="1" noChangeArrowheads="1" noChangeShapeType="1" noTextEdit="1"/>
          </p:cNvSpPr>
          <p:nvPr/>
        </p:nvSpPr>
        <p:spPr>
          <a:xfrm>
            <a:off x="916118" y="5685624"/>
            <a:ext cx="1396729" cy="233590"/>
          </a:xfrm>
          <a:prstGeom prst="rect">
            <a:avLst/>
          </a:prstGeom>
          <a:blipFill rotWithShape="0">
            <a:blip r:embed="rId2"/>
            <a:stretch>
              <a:fillRect l="-1634" b="-13158"/>
            </a:stretch>
          </a:blipFill>
        </p:spPr>
        <p:txBody>
          <a:bodyPr/>
          <a:lstStyle/>
          <a:p>
            <a:pPr>
              <a:defRPr/>
            </a:pPr>
            <a:r>
              <a:rPr lang="fr-FR">
                <a:noFill/>
                <a:cs typeface="+mn-cs"/>
              </a:rPr>
              <a:t> </a:t>
            </a:r>
          </a:p>
        </p:txBody>
      </p:sp>
      <p:sp>
        <p:nvSpPr>
          <p:cNvPr id="40" name="TextBox 39"/>
          <p:cNvSpPr txBox="1">
            <a:spLocks noRot="1" noChangeAspect="1" noMove="1" noResize="1" noEditPoints="1" noAdjustHandles="1" noChangeArrowheads="1" noChangeShapeType="1" noTextEdit="1"/>
          </p:cNvSpPr>
          <p:nvPr/>
        </p:nvSpPr>
        <p:spPr>
          <a:xfrm>
            <a:off x="1239199" y="6171340"/>
            <a:ext cx="759728" cy="207301"/>
          </a:xfrm>
          <a:prstGeom prst="rect">
            <a:avLst/>
          </a:prstGeom>
          <a:blipFill rotWithShape="0">
            <a:blip r:embed="rId3"/>
            <a:stretch>
              <a:fillRect l="-1807" b="-26471"/>
            </a:stretch>
          </a:blipFill>
        </p:spPr>
        <p:txBody>
          <a:bodyPr/>
          <a:lstStyle/>
          <a:p>
            <a:pPr>
              <a:defRPr/>
            </a:pPr>
            <a:r>
              <a:rPr lang="fr-FR">
                <a:noFill/>
                <a:cs typeface="+mn-cs"/>
              </a:rPr>
              <a:t> </a:t>
            </a:r>
          </a:p>
        </p:txBody>
      </p:sp>
      <p:sp>
        <p:nvSpPr>
          <p:cNvPr id="41" name="TextBox 40"/>
          <p:cNvSpPr txBox="1">
            <a:spLocks noRot="1" noChangeAspect="1" noMove="1" noResize="1" noEditPoints="1" noAdjustHandles="1" noChangeArrowheads="1" noChangeShapeType="1" noTextEdit="1"/>
          </p:cNvSpPr>
          <p:nvPr/>
        </p:nvSpPr>
        <p:spPr>
          <a:xfrm>
            <a:off x="1409847" y="6673334"/>
            <a:ext cx="418433" cy="184666"/>
          </a:xfrm>
          <a:prstGeom prst="rect">
            <a:avLst/>
          </a:prstGeom>
          <a:blipFill rotWithShape="0">
            <a:blip r:embed="rId4"/>
            <a:stretch>
              <a:fillRect l="-6522" r="-4348" b="-6667"/>
            </a:stretch>
          </a:blipFill>
        </p:spPr>
        <p:txBody>
          <a:bodyPr/>
          <a:lstStyle/>
          <a:p>
            <a:pPr>
              <a:defRPr/>
            </a:pPr>
            <a:r>
              <a:rPr lang="fr-FR">
                <a:noFill/>
                <a:cs typeface="+mn-cs"/>
              </a:rPr>
              <a:t> </a:t>
            </a:r>
          </a:p>
        </p:txBody>
      </p:sp>
      <p:sp>
        <p:nvSpPr>
          <p:cNvPr id="46" name="TextBox 45"/>
          <p:cNvSpPr txBox="1">
            <a:spLocks noRot="1" noChangeAspect="1" noMove="1" noResize="1" noEditPoints="1" noAdjustHandles="1" noChangeArrowheads="1" noChangeShapeType="1" noTextEdit="1"/>
          </p:cNvSpPr>
          <p:nvPr/>
        </p:nvSpPr>
        <p:spPr>
          <a:xfrm>
            <a:off x="1405664" y="5196006"/>
            <a:ext cx="429252" cy="186590"/>
          </a:xfrm>
          <a:prstGeom prst="rect">
            <a:avLst/>
          </a:prstGeom>
          <a:blipFill rotWithShape="0">
            <a:blip r:embed="rId5"/>
            <a:stretch>
              <a:fillRect l="-6383" b="-19355"/>
            </a:stretch>
          </a:blipFill>
        </p:spPr>
        <p:txBody>
          <a:bodyPr/>
          <a:lstStyle/>
          <a:p>
            <a:pPr>
              <a:defRPr/>
            </a:pPr>
            <a:r>
              <a:rPr lang="fr-FR">
                <a:noFill/>
                <a:cs typeface="+mn-cs"/>
              </a:rPr>
              <a:t> </a:t>
            </a:r>
          </a:p>
        </p:txBody>
      </p:sp>
      <p:sp>
        <p:nvSpPr>
          <p:cNvPr id="47" name="TextBox 46"/>
          <p:cNvSpPr txBox="1">
            <a:spLocks noRot="1" noChangeAspect="1" noMove="1" noResize="1" noEditPoints="1" noAdjustHandles="1" noChangeArrowheads="1" noChangeShapeType="1" noTextEdit="1"/>
          </p:cNvSpPr>
          <p:nvPr/>
        </p:nvSpPr>
        <p:spPr>
          <a:xfrm>
            <a:off x="247354" y="4145899"/>
            <a:ext cx="2749022" cy="274434"/>
          </a:xfrm>
          <a:prstGeom prst="rect">
            <a:avLst/>
          </a:prstGeom>
          <a:blipFill rotWithShape="0">
            <a:blip r:embed="rId6"/>
            <a:stretch>
              <a:fillRect l="-832" b="-8889"/>
            </a:stretch>
          </a:blipFill>
        </p:spPr>
        <p:txBody>
          <a:bodyPr/>
          <a:lstStyle/>
          <a:p>
            <a:pPr>
              <a:defRPr/>
            </a:pPr>
            <a:r>
              <a:rPr lang="fr-FR">
                <a:noFill/>
                <a:cs typeface="+mn-cs"/>
              </a:rPr>
              <a:t> </a:t>
            </a:r>
          </a:p>
        </p:txBody>
      </p:sp>
      <p:sp>
        <p:nvSpPr>
          <p:cNvPr id="48" name="TextBox 47"/>
          <p:cNvSpPr txBox="1">
            <a:spLocks noRot="1" noChangeAspect="1" noMove="1" noResize="1" noEditPoints="1" noAdjustHandles="1" noChangeArrowheads="1" noChangeShapeType="1" noTextEdit="1"/>
          </p:cNvSpPr>
          <p:nvPr/>
        </p:nvSpPr>
        <p:spPr>
          <a:xfrm>
            <a:off x="1410084" y="3286488"/>
            <a:ext cx="429252" cy="186974"/>
          </a:xfrm>
          <a:prstGeom prst="rect">
            <a:avLst/>
          </a:prstGeom>
          <a:blipFill rotWithShape="0">
            <a:blip r:embed="rId7"/>
            <a:stretch>
              <a:fillRect l="-6383" b="-19355"/>
            </a:stretch>
          </a:blipFill>
        </p:spPr>
        <p:txBody>
          <a:bodyPr/>
          <a:lstStyle/>
          <a:p>
            <a:pPr>
              <a:defRPr/>
            </a:pPr>
            <a:r>
              <a:rPr lang="fr-FR">
                <a:noFill/>
                <a:cs typeface="+mn-cs"/>
              </a:rPr>
              <a:t> </a:t>
            </a:r>
          </a:p>
        </p:txBody>
      </p:sp>
      <p:sp>
        <p:nvSpPr>
          <p:cNvPr id="49" name="TextBox 48"/>
          <p:cNvSpPr txBox="1">
            <a:spLocks noRot="1" noChangeAspect="1" noMove="1" noResize="1" noEditPoints="1" noAdjustHandles="1" noChangeArrowheads="1" noChangeShapeType="1" noTextEdit="1"/>
          </p:cNvSpPr>
          <p:nvPr/>
        </p:nvSpPr>
        <p:spPr>
          <a:xfrm>
            <a:off x="1345198" y="2373355"/>
            <a:ext cx="543515" cy="226600"/>
          </a:xfrm>
          <a:prstGeom prst="rect">
            <a:avLst/>
          </a:prstGeom>
          <a:blipFill rotWithShape="0">
            <a:blip r:embed="rId8"/>
            <a:stretch>
              <a:fillRect l="-5042" r="-840" b="-15789"/>
            </a:stretch>
          </a:blipFill>
        </p:spPr>
        <p:txBody>
          <a:bodyPr/>
          <a:lstStyle/>
          <a:p>
            <a:pPr>
              <a:defRPr/>
            </a:pPr>
            <a:r>
              <a:rPr lang="fr-FR">
                <a:noFill/>
                <a:cs typeface="+mn-cs"/>
              </a:rPr>
              <a:t> </a:t>
            </a:r>
          </a:p>
        </p:txBody>
      </p:sp>
      <p:sp>
        <p:nvSpPr>
          <p:cNvPr id="53" name="TextBox 52"/>
          <p:cNvSpPr txBox="1">
            <a:spLocks noRot="1" noChangeAspect="1" noMove="1" noResize="1" noEditPoints="1" noAdjustHandles="1" noChangeArrowheads="1" noChangeShapeType="1" noTextEdit="1"/>
          </p:cNvSpPr>
          <p:nvPr/>
        </p:nvSpPr>
        <p:spPr>
          <a:xfrm>
            <a:off x="1009730" y="997404"/>
            <a:ext cx="1213505" cy="231217"/>
          </a:xfrm>
          <a:prstGeom prst="rect">
            <a:avLst/>
          </a:prstGeom>
          <a:blipFill rotWithShape="0">
            <a:blip r:embed="rId9"/>
            <a:stretch>
              <a:fillRect l="-3019" b="-15789"/>
            </a:stretch>
          </a:blipFill>
        </p:spPr>
        <p:txBody>
          <a:bodyPr/>
          <a:lstStyle/>
          <a:p>
            <a:pPr>
              <a:defRPr/>
            </a:pPr>
            <a:r>
              <a:rPr lang="fr-FR">
                <a:noFill/>
                <a:cs typeface="+mn-cs"/>
              </a:rPr>
              <a:t> </a:t>
            </a:r>
          </a:p>
        </p:txBody>
      </p:sp>
      <p:sp>
        <p:nvSpPr>
          <p:cNvPr id="54" name="TextBox 53"/>
          <p:cNvSpPr txBox="1">
            <a:spLocks noRot="1" noChangeAspect="1" noMove="1" noResize="1" noEditPoints="1" noAdjustHandles="1" noChangeArrowheads="1" noChangeShapeType="1" noTextEdit="1"/>
          </p:cNvSpPr>
          <p:nvPr/>
        </p:nvSpPr>
        <p:spPr>
          <a:xfrm>
            <a:off x="1384216" y="575631"/>
            <a:ext cx="444064" cy="184666"/>
          </a:xfrm>
          <a:prstGeom prst="rect">
            <a:avLst/>
          </a:prstGeom>
          <a:blipFill rotWithShape="0">
            <a:blip r:embed="rId10"/>
            <a:stretch>
              <a:fillRect l="-6186" r="-6186" b="-3226"/>
            </a:stretch>
          </a:blipFill>
        </p:spPr>
        <p:txBody>
          <a:bodyPr/>
          <a:lstStyle/>
          <a:p>
            <a:pPr>
              <a:defRPr/>
            </a:pPr>
            <a:r>
              <a:rPr lang="fr-FR">
                <a:noFill/>
                <a:cs typeface="+mn-cs"/>
              </a:rPr>
              <a:t> </a:t>
            </a:r>
          </a:p>
        </p:txBody>
      </p:sp>
      <p:sp>
        <p:nvSpPr>
          <p:cNvPr id="13323" name="TextBox 54"/>
          <p:cNvSpPr txBox="1">
            <a:spLocks noChangeArrowheads="1"/>
          </p:cNvSpPr>
          <p:nvPr/>
        </p:nvSpPr>
        <p:spPr bwMode="auto">
          <a:xfrm>
            <a:off x="3406378" y="887413"/>
            <a:ext cx="2850043" cy="526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fr-FR" sz="1600" b="1" dirty="0"/>
              <a:t>SELECT DISTINCT</a:t>
            </a:r>
            <a:r>
              <a:rPr lang="fr-FR" sz="1600" dirty="0"/>
              <a:t> </a:t>
            </a:r>
          </a:p>
          <a:p>
            <a:pPr eaLnBrk="1" hangingPunct="1"/>
            <a:r>
              <a:rPr lang="fr-FR" sz="1600" dirty="0"/>
              <a:t>	t</a:t>
            </a:r>
            <a:r>
              <a:rPr lang="fr-FR" sz="1600" baseline="-25000" dirty="0"/>
              <a:t>1</a:t>
            </a:r>
            <a:r>
              <a:rPr lang="fr-FR" sz="1600" baseline="30000" dirty="0"/>
              <a:t>7</a:t>
            </a:r>
            <a:r>
              <a:rPr lang="fr-FR" sz="1600" dirty="0"/>
              <a:t>,</a:t>
            </a:r>
          </a:p>
          <a:p>
            <a:pPr eaLnBrk="1" hangingPunct="1"/>
            <a:r>
              <a:rPr lang="fr-FR" sz="1600" dirty="0"/>
              <a:t>	…,</a:t>
            </a:r>
          </a:p>
          <a:p>
            <a:pPr eaLnBrk="1" hangingPunct="1"/>
            <a:r>
              <a:rPr lang="fr-FR" sz="1600" dirty="0"/>
              <a:t>	t</a:t>
            </a:r>
            <a:r>
              <a:rPr lang="fr-FR" sz="1600" baseline="-25000" dirty="0"/>
              <a:t>p</a:t>
            </a:r>
            <a:r>
              <a:rPr lang="fr-FR" sz="1600" baseline="30000" dirty="0"/>
              <a:t>7</a:t>
            </a:r>
            <a:endParaRPr lang="fr-FR" sz="1600" dirty="0"/>
          </a:p>
          <a:p>
            <a:pPr eaLnBrk="1" hangingPunct="1"/>
            <a:r>
              <a:rPr lang="fr-FR" sz="1600" dirty="0"/>
              <a:t>	f</a:t>
            </a:r>
            <a:r>
              <a:rPr lang="fr-FR" sz="1600" baseline="-25000" dirty="0"/>
              <a:t>1</a:t>
            </a:r>
            <a:r>
              <a:rPr lang="fr-FR" sz="1600" baseline="30000" dirty="0"/>
              <a:t>A</a:t>
            </a:r>
            <a:r>
              <a:rPr lang="fr-FR" sz="1600" baseline="-25000" dirty="0"/>
              <a:t> </a:t>
            </a:r>
            <a:r>
              <a:rPr lang="fr-FR" sz="1600" dirty="0"/>
              <a:t>(t</a:t>
            </a:r>
            <a:r>
              <a:rPr lang="fr-FR" sz="1600" baseline="-25000" dirty="0"/>
              <a:t>1,1</a:t>
            </a:r>
            <a:r>
              <a:rPr lang="fr-FR" sz="1600" baseline="30000" dirty="0"/>
              <a:t>2</a:t>
            </a:r>
            <a:r>
              <a:rPr lang="fr-FR" sz="1600" dirty="0"/>
              <a:t>,…, t</a:t>
            </a:r>
            <a:r>
              <a:rPr lang="fr-FR" sz="1600" baseline="-25000" dirty="0"/>
              <a:t>1,k1</a:t>
            </a:r>
            <a:r>
              <a:rPr lang="fr-FR" sz="1600" baseline="30000" dirty="0"/>
              <a:t>2</a:t>
            </a:r>
            <a:r>
              <a:rPr lang="fr-FR" sz="1600" dirty="0"/>
              <a:t>) </a:t>
            </a:r>
            <a:r>
              <a:rPr lang="fr-FR" sz="1600" b="1" dirty="0"/>
              <a:t>AS</a:t>
            </a:r>
            <a:r>
              <a:rPr lang="fr-FR" sz="1600" dirty="0"/>
              <a:t> Ag</a:t>
            </a:r>
            <a:r>
              <a:rPr lang="fr-FR" sz="1600" baseline="-25000" dirty="0"/>
              <a:t>1</a:t>
            </a:r>
            <a:r>
              <a:rPr lang="fr-FR" sz="1600" dirty="0"/>
              <a:t>,</a:t>
            </a:r>
          </a:p>
          <a:p>
            <a:pPr eaLnBrk="1" hangingPunct="1"/>
            <a:r>
              <a:rPr lang="fr-FR" sz="1600" dirty="0"/>
              <a:t>	…,</a:t>
            </a:r>
          </a:p>
          <a:p>
            <a:pPr eaLnBrk="1" hangingPunct="1"/>
            <a:r>
              <a:rPr lang="fr-FR" sz="1600" dirty="0"/>
              <a:t>	</a:t>
            </a:r>
            <a:r>
              <a:rPr lang="fr-FR" sz="1600" dirty="0" err="1"/>
              <a:t>f</a:t>
            </a:r>
            <a:r>
              <a:rPr lang="fr-FR" sz="1600" baseline="-25000" dirty="0" err="1"/>
              <a:t>m</a:t>
            </a:r>
            <a:r>
              <a:rPr lang="fr-FR" sz="1600" baseline="30000" dirty="0" err="1"/>
              <a:t>A</a:t>
            </a:r>
            <a:r>
              <a:rPr lang="fr-FR" sz="1600" baseline="-25000" dirty="0"/>
              <a:t> </a:t>
            </a:r>
            <a:r>
              <a:rPr lang="fr-FR" sz="1600" dirty="0"/>
              <a:t>(t</a:t>
            </a:r>
            <a:r>
              <a:rPr lang="fr-FR" sz="1600" baseline="-25000" dirty="0"/>
              <a:t>m,1</a:t>
            </a:r>
            <a:r>
              <a:rPr lang="fr-FR" sz="1600" baseline="30000" dirty="0"/>
              <a:t>2</a:t>
            </a:r>
            <a:r>
              <a:rPr lang="fr-FR" sz="1600" dirty="0"/>
              <a:t>,…, t</a:t>
            </a:r>
            <a:r>
              <a:rPr lang="fr-FR" sz="1600" baseline="-25000" dirty="0"/>
              <a:t>m,km</a:t>
            </a:r>
            <a:r>
              <a:rPr lang="fr-FR" sz="1600" baseline="30000" dirty="0"/>
              <a:t>2</a:t>
            </a:r>
            <a:r>
              <a:rPr lang="fr-FR" sz="1600" dirty="0"/>
              <a:t>) </a:t>
            </a:r>
            <a:r>
              <a:rPr lang="fr-FR" sz="1600" b="1" dirty="0"/>
              <a:t>AS</a:t>
            </a:r>
            <a:r>
              <a:rPr lang="fr-FR" sz="1600" dirty="0"/>
              <a:t> </a:t>
            </a:r>
            <a:r>
              <a:rPr lang="fr-FR" sz="1600" dirty="0" err="1"/>
              <a:t>Ag</a:t>
            </a:r>
            <a:r>
              <a:rPr lang="fr-FR" sz="1600" baseline="-25000" dirty="0" err="1"/>
              <a:t>m</a:t>
            </a:r>
            <a:endParaRPr lang="fr-FR" sz="1600" dirty="0"/>
          </a:p>
          <a:p>
            <a:pPr eaLnBrk="1" hangingPunct="1"/>
            <a:r>
              <a:rPr lang="fr-FR" sz="1600" b="1" dirty="0"/>
              <a:t>FROM</a:t>
            </a:r>
            <a:r>
              <a:rPr lang="fr-FR" sz="1600" dirty="0"/>
              <a:t> </a:t>
            </a:r>
          </a:p>
          <a:p>
            <a:pPr eaLnBrk="1" hangingPunct="1"/>
            <a:r>
              <a:rPr lang="fr-FR" sz="1600" dirty="0"/>
              <a:t>	input </a:t>
            </a:r>
          </a:p>
          <a:p>
            <a:pPr eaLnBrk="1" hangingPunct="1"/>
            <a:r>
              <a:rPr lang="fr-FR" sz="1600" b="1" dirty="0"/>
              <a:t>WHERE</a:t>
            </a:r>
            <a:r>
              <a:rPr lang="fr-FR" sz="1600" dirty="0"/>
              <a:t> </a:t>
            </a:r>
          </a:p>
          <a:p>
            <a:pPr eaLnBrk="1" hangingPunct="1"/>
            <a:r>
              <a:rPr lang="fr-FR" sz="1600" dirty="0"/>
              <a:t>	t</a:t>
            </a:r>
            <a:r>
              <a:rPr lang="fr-FR" sz="1600" baseline="30000" dirty="0"/>
              <a:t>1</a:t>
            </a:r>
            <a:endParaRPr lang="fr-FR" sz="1600" baseline="-25000" dirty="0"/>
          </a:p>
          <a:p>
            <a:pPr eaLnBrk="1" hangingPunct="1"/>
            <a:r>
              <a:rPr lang="fr-FR" sz="1600" b="1" dirty="0"/>
              <a:t>GROUP BY </a:t>
            </a:r>
          </a:p>
          <a:p>
            <a:pPr eaLnBrk="1" hangingPunct="1"/>
            <a:r>
              <a:rPr lang="fr-FR" sz="1600" b="1" dirty="0"/>
              <a:t>	</a:t>
            </a:r>
            <a:r>
              <a:rPr lang="fr-FR" sz="1600" dirty="0"/>
              <a:t>t</a:t>
            </a:r>
            <a:r>
              <a:rPr lang="fr-FR" sz="1600" baseline="-25000" dirty="0"/>
              <a:t>1</a:t>
            </a:r>
            <a:r>
              <a:rPr lang="fr-FR" sz="1600" baseline="30000" dirty="0"/>
              <a:t>2</a:t>
            </a:r>
            <a:r>
              <a:rPr lang="fr-FR" sz="1600" dirty="0"/>
              <a:t>, …, t</a:t>
            </a:r>
            <a:r>
              <a:rPr lang="fr-FR" sz="1600" baseline="-25000" dirty="0"/>
              <a:t>k</a:t>
            </a:r>
            <a:r>
              <a:rPr lang="fr-FR" sz="1600" baseline="30000" dirty="0"/>
              <a:t>2</a:t>
            </a:r>
            <a:endParaRPr lang="fr-FR" sz="1600" baseline="-25000" dirty="0"/>
          </a:p>
          <a:p>
            <a:pPr eaLnBrk="1" hangingPunct="1"/>
            <a:r>
              <a:rPr lang="fr-FR" sz="1600" b="1" dirty="0"/>
              <a:t>HAVING</a:t>
            </a:r>
            <a:r>
              <a:rPr lang="fr-FR" sz="1600" dirty="0"/>
              <a:t> </a:t>
            </a:r>
          </a:p>
          <a:p>
            <a:pPr eaLnBrk="1" hangingPunct="1"/>
            <a:r>
              <a:rPr lang="fr-FR" sz="1600" dirty="0"/>
              <a:t>	t</a:t>
            </a:r>
            <a:r>
              <a:rPr lang="fr-FR" sz="1600" baseline="30000" dirty="0"/>
              <a:t>3</a:t>
            </a:r>
            <a:endParaRPr lang="fr-FR" sz="1600" baseline="-25000" dirty="0"/>
          </a:p>
          <a:p>
            <a:pPr eaLnBrk="1" hangingPunct="1"/>
            <a:r>
              <a:rPr lang="fr-FR" sz="1600" b="1" dirty="0"/>
              <a:t>ORDER BY </a:t>
            </a:r>
          </a:p>
          <a:p>
            <a:pPr eaLnBrk="1" hangingPunct="1"/>
            <a:r>
              <a:rPr lang="fr-FR" sz="1600" b="1" dirty="0"/>
              <a:t>	</a:t>
            </a:r>
            <a:r>
              <a:rPr lang="fr-FR" sz="1600" dirty="0"/>
              <a:t>t</a:t>
            </a:r>
            <a:r>
              <a:rPr lang="fr-FR" sz="1600" baseline="-25000" dirty="0"/>
              <a:t>1</a:t>
            </a:r>
            <a:r>
              <a:rPr lang="fr-FR" sz="1600" baseline="30000" dirty="0"/>
              <a:t>4</a:t>
            </a:r>
            <a:r>
              <a:rPr lang="fr-FR" sz="1600" dirty="0"/>
              <a:t>, …, t</a:t>
            </a:r>
            <a:r>
              <a:rPr lang="fr-FR" sz="1600" baseline="-25000" dirty="0"/>
              <a:t>l</a:t>
            </a:r>
            <a:r>
              <a:rPr lang="fr-FR" sz="1600" baseline="30000" dirty="0"/>
              <a:t>4</a:t>
            </a:r>
            <a:endParaRPr lang="fr-FR" sz="1600" baseline="-25000" dirty="0"/>
          </a:p>
          <a:p>
            <a:pPr eaLnBrk="1" hangingPunct="1"/>
            <a:r>
              <a:rPr lang="fr-FR" sz="1600" b="1" dirty="0"/>
              <a:t>LIMIT</a:t>
            </a:r>
            <a:r>
              <a:rPr lang="fr-FR" sz="1600" dirty="0"/>
              <a:t> </a:t>
            </a:r>
          </a:p>
          <a:p>
            <a:pPr eaLnBrk="1" hangingPunct="1"/>
            <a:r>
              <a:rPr lang="fr-FR" sz="1600" dirty="0"/>
              <a:t>	t</a:t>
            </a:r>
            <a:r>
              <a:rPr lang="fr-FR" sz="1600" baseline="30000" dirty="0"/>
              <a:t>5</a:t>
            </a:r>
            <a:endParaRPr lang="fr-FR" sz="1600" dirty="0"/>
          </a:p>
          <a:p>
            <a:pPr eaLnBrk="1" hangingPunct="1"/>
            <a:r>
              <a:rPr lang="fr-FR" sz="1600" b="1" dirty="0"/>
              <a:t>OFFSET</a:t>
            </a:r>
            <a:r>
              <a:rPr lang="fr-FR" sz="1600" dirty="0"/>
              <a:t> </a:t>
            </a:r>
          </a:p>
          <a:p>
            <a:pPr eaLnBrk="1" hangingPunct="1"/>
            <a:r>
              <a:rPr lang="fr-FR" sz="1600" dirty="0"/>
              <a:t>	t</a:t>
            </a:r>
            <a:r>
              <a:rPr lang="fr-FR" sz="1600" baseline="30000" dirty="0"/>
              <a:t>6</a:t>
            </a:r>
            <a:endParaRPr lang="fr-FR" sz="1600" dirty="0"/>
          </a:p>
        </p:txBody>
      </p:sp>
      <p:sp>
        <p:nvSpPr>
          <p:cNvPr id="57" name="TextBox 56"/>
          <p:cNvSpPr txBox="1">
            <a:spLocks noRot="1" noChangeAspect="1" noMove="1" noResize="1" noEditPoints="1" noAdjustHandles="1" noChangeArrowheads="1" noChangeShapeType="1" noTextEdit="1"/>
          </p:cNvSpPr>
          <p:nvPr/>
        </p:nvSpPr>
        <p:spPr>
          <a:xfrm>
            <a:off x="1348790" y="1946461"/>
            <a:ext cx="515863" cy="203261"/>
          </a:xfrm>
          <a:prstGeom prst="rect">
            <a:avLst/>
          </a:prstGeom>
          <a:blipFill rotWithShape="0">
            <a:blip r:embed="rId11"/>
            <a:stretch>
              <a:fillRect l="-7965" b="-20588"/>
            </a:stretch>
          </a:blipFill>
        </p:spPr>
        <p:txBody>
          <a:bodyPr/>
          <a:lstStyle/>
          <a:p>
            <a:pPr>
              <a:defRPr/>
            </a:pPr>
            <a:r>
              <a:rPr lang="fr-FR">
                <a:noFill/>
                <a:cs typeface="+mn-cs"/>
              </a:rPr>
              <a:t> </a:t>
            </a:r>
          </a:p>
        </p:txBody>
      </p:sp>
      <p:cxnSp>
        <p:nvCxnSpPr>
          <p:cNvPr id="60" name="Straight Arrow Connector 59"/>
          <p:cNvCxnSpPr/>
          <p:nvPr/>
        </p:nvCxnSpPr>
        <p:spPr>
          <a:xfrm>
            <a:off x="2724151" y="3486150"/>
            <a:ext cx="592931" cy="0"/>
          </a:xfrm>
          <a:prstGeom prst="straightConnector1">
            <a:avLst/>
          </a:prstGeom>
          <a:ln w="12700">
            <a:tailEnd type="triangle"/>
          </a:ln>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flipH="1" flipV="1">
            <a:off x="1616869" y="6429376"/>
            <a:ext cx="0" cy="193675"/>
          </a:xfrm>
          <a:prstGeom prst="line">
            <a:avLst/>
          </a:prstGeom>
          <a:ln w="19050"/>
        </p:spPr>
        <p:style>
          <a:lnRef idx="1">
            <a:schemeClr val="dk1"/>
          </a:lnRef>
          <a:fillRef idx="0">
            <a:schemeClr val="dk1"/>
          </a:fillRef>
          <a:effectRef idx="0">
            <a:schemeClr val="dk1"/>
          </a:effectRef>
          <a:fontRef idx="minor">
            <a:schemeClr val="tx1"/>
          </a:fontRef>
        </p:style>
      </p:cxnSp>
      <p:cxnSp>
        <p:nvCxnSpPr>
          <p:cNvPr id="34" name="Straight Connector 33"/>
          <p:cNvCxnSpPr/>
          <p:nvPr/>
        </p:nvCxnSpPr>
        <p:spPr>
          <a:xfrm flipH="1" flipV="1">
            <a:off x="1616869" y="5969001"/>
            <a:ext cx="0" cy="193675"/>
          </a:xfrm>
          <a:prstGeom prst="line">
            <a:avLst/>
          </a:prstGeom>
          <a:ln w="19050"/>
        </p:spPr>
        <p:style>
          <a:lnRef idx="1">
            <a:schemeClr val="dk1"/>
          </a:lnRef>
          <a:fillRef idx="0">
            <a:schemeClr val="dk1"/>
          </a:fillRef>
          <a:effectRef idx="0">
            <a:schemeClr val="dk1"/>
          </a:effectRef>
          <a:fontRef idx="minor">
            <a:schemeClr val="tx1"/>
          </a:fontRef>
        </p:style>
      </p:cxnSp>
      <p:cxnSp>
        <p:nvCxnSpPr>
          <p:cNvPr id="36" name="Straight Connector 35"/>
          <p:cNvCxnSpPr/>
          <p:nvPr/>
        </p:nvCxnSpPr>
        <p:spPr>
          <a:xfrm flipH="1" flipV="1">
            <a:off x="1616869" y="5462589"/>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38" name="Straight Connector 37"/>
          <p:cNvCxnSpPr/>
          <p:nvPr/>
        </p:nvCxnSpPr>
        <p:spPr>
          <a:xfrm flipH="1" flipV="1">
            <a:off x="1616869" y="4937126"/>
            <a:ext cx="0" cy="193675"/>
          </a:xfrm>
          <a:prstGeom prst="line">
            <a:avLst/>
          </a:prstGeom>
          <a:ln w="19050"/>
        </p:spPr>
        <p:style>
          <a:lnRef idx="1">
            <a:schemeClr val="dk1"/>
          </a:lnRef>
          <a:fillRef idx="0">
            <a:schemeClr val="dk1"/>
          </a:fillRef>
          <a:effectRef idx="0">
            <a:schemeClr val="dk1"/>
          </a:effectRef>
          <a:fontRef idx="minor">
            <a:schemeClr val="tx1"/>
          </a:fontRef>
        </p:style>
      </p:cxnSp>
      <p:cxnSp>
        <p:nvCxnSpPr>
          <p:cNvPr id="42" name="Straight Connector 41"/>
          <p:cNvCxnSpPr/>
          <p:nvPr/>
        </p:nvCxnSpPr>
        <p:spPr>
          <a:xfrm flipH="1" flipV="1">
            <a:off x="1616869" y="3971925"/>
            <a:ext cx="0" cy="192088"/>
          </a:xfrm>
          <a:prstGeom prst="line">
            <a:avLst/>
          </a:prstGeom>
          <a:ln w="19050"/>
        </p:spPr>
        <p:style>
          <a:lnRef idx="1">
            <a:schemeClr val="dk1"/>
          </a:lnRef>
          <a:fillRef idx="0">
            <a:schemeClr val="dk1"/>
          </a:fillRef>
          <a:effectRef idx="0">
            <a:schemeClr val="dk1"/>
          </a:effectRef>
          <a:fontRef idx="minor">
            <a:schemeClr val="tx1"/>
          </a:fontRef>
        </p:style>
      </p:cxnSp>
      <p:cxnSp>
        <p:nvCxnSpPr>
          <p:cNvPr id="50" name="Straight Connector 49"/>
          <p:cNvCxnSpPr/>
          <p:nvPr/>
        </p:nvCxnSpPr>
        <p:spPr>
          <a:xfrm flipH="1" flipV="1">
            <a:off x="1616869" y="3506789"/>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51" name="Straight Connector 50"/>
          <p:cNvCxnSpPr/>
          <p:nvPr/>
        </p:nvCxnSpPr>
        <p:spPr>
          <a:xfrm flipH="1" flipV="1">
            <a:off x="1614488" y="3084514"/>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p:cNvCxnSpPr/>
          <p:nvPr/>
        </p:nvCxnSpPr>
        <p:spPr>
          <a:xfrm flipH="1" flipV="1">
            <a:off x="1615679" y="2646364"/>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62" name="Straight Connector 61"/>
          <p:cNvCxnSpPr/>
          <p:nvPr/>
        </p:nvCxnSpPr>
        <p:spPr>
          <a:xfrm flipH="1" flipV="1">
            <a:off x="1614488" y="2179639"/>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63" name="Straight Connector 62"/>
          <p:cNvCxnSpPr/>
          <p:nvPr/>
        </p:nvCxnSpPr>
        <p:spPr>
          <a:xfrm flipH="1" flipV="1">
            <a:off x="1618060" y="1724025"/>
            <a:ext cx="0" cy="192088"/>
          </a:xfrm>
          <a:prstGeom prst="line">
            <a:avLst/>
          </a:prstGeom>
          <a:ln w="19050"/>
        </p:spPr>
        <p:style>
          <a:lnRef idx="1">
            <a:schemeClr val="dk1"/>
          </a:lnRef>
          <a:fillRef idx="0">
            <a:schemeClr val="dk1"/>
          </a:fillRef>
          <a:effectRef idx="0">
            <a:schemeClr val="dk1"/>
          </a:effectRef>
          <a:fontRef idx="minor">
            <a:schemeClr val="tx1"/>
          </a:fontRef>
        </p:style>
      </p:cxnSp>
      <p:cxnSp>
        <p:nvCxnSpPr>
          <p:cNvPr id="64" name="Straight Connector 63"/>
          <p:cNvCxnSpPr/>
          <p:nvPr/>
        </p:nvCxnSpPr>
        <p:spPr>
          <a:xfrm flipH="1" flipV="1">
            <a:off x="1614488" y="1252539"/>
            <a:ext cx="0" cy="192087"/>
          </a:xfrm>
          <a:prstGeom prst="line">
            <a:avLst/>
          </a:prstGeom>
          <a:ln w="19050"/>
        </p:spPr>
        <p:style>
          <a:lnRef idx="1">
            <a:schemeClr val="dk1"/>
          </a:lnRef>
          <a:fillRef idx="0">
            <a:schemeClr val="dk1"/>
          </a:fillRef>
          <a:effectRef idx="0">
            <a:schemeClr val="dk1"/>
          </a:effectRef>
          <a:fontRef idx="minor">
            <a:schemeClr val="tx1"/>
          </a:fontRef>
        </p:style>
      </p:cxnSp>
      <p:cxnSp>
        <p:nvCxnSpPr>
          <p:cNvPr id="65" name="Straight Connector 64"/>
          <p:cNvCxnSpPr/>
          <p:nvPr/>
        </p:nvCxnSpPr>
        <p:spPr>
          <a:xfrm flipH="1" flipV="1">
            <a:off x="1614488" y="785813"/>
            <a:ext cx="0" cy="192087"/>
          </a:xfrm>
          <a:prstGeom prst="line">
            <a:avLst/>
          </a:prstGeom>
          <a:ln w="19050"/>
        </p:spPr>
        <p:style>
          <a:lnRef idx="1">
            <a:schemeClr val="dk1"/>
          </a:lnRef>
          <a:fillRef idx="0">
            <a:schemeClr val="dk1"/>
          </a:fillRef>
          <a:effectRef idx="0">
            <a:schemeClr val="dk1"/>
          </a:effectRef>
          <a:fontRef idx="minor">
            <a:schemeClr val="tx1"/>
          </a:fontRef>
        </p:style>
      </p:cxnSp>
      <p:sp>
        <p:nvSpPr>
          <p:cNvPr id="33" name="TextBox 32"/>
          <p:cNvSpPr txBox="1">
            <a:spLocks noRot="1" noChangeAspect="1" noMove="1" noResize="1" noEditPoints="1" noAdjustHandles="1" noChangeArrowheads="1" noChangeShapeType="1" noTextEdit="1"/>
          </p:cNvSpPr>
          <p:nvPr/>
        </p:nvSpPr>
        <p:spPr>
          <a:xfrm>
            <a:off x="916116" y="4666952"/>
            <a:ext cx="1396729" cy="234360"/>
          </a:xfrm>
          <a:prstGeom prst="rect">
            <a:avLst/>
          </a:prstGeom>
          <a:blipFill rotWithShape="0">
            <a:blip r:embed="rId12"/>
            <a:stretch>
              <a:fillRect l="-1634" b="-13158"/>
            </a:stretch>
          </a:blipFill>
        </p:spPr>
        <p:txBody>
          <a:bodyPr/>
          <a:lstStyle/>
          <a:p>
            <a:pPr>
              <a:defRPr/>
            </a:pPr>
            <a:r>
              <a:rPr lang="fr-FR">
                <a:noFill/>
                <a:cs typeface="+mn-cs"/>
              </a:rPr>
              <a:t> </a:t>
            </a:r>
          </a:p>
        </p:txBody>
      </p:sp>
      <p:sp>
        <p:nvSpPr>
          <p:cNvPr id="35" name="TextBox 34"/>
          <p:cNvSpPr txBox="1">
            <a:spLocks noRot="1" noChangeAspect="1" noMove="1" noResize="1" noEditPoints="1" noAdjustHandles="1" noChangeArrowheads="1" noChangeShapeType="1" noTextEdit="1"/>
          </p:cNvSpPr>
          <p:nvPr/>
        </p:nvSpPr>
        <p:spPr>
          <a:xfrm>
            <a:off x="916118" y="3699001"/>
            <a:ext cx="1396729" cy="236090"/>
          </a:xfrm>
          <a:prstGeom prst="rect">
            <a:avLst/>
          </a:prstGeom>
          <a:blipFill rotWithShape="0">
            <a:blip r:embed="rId13"/>
            <a:stretch>
              <a:fillRect l="-1634" b="-10256"/>
            </a:stretch>
          </a:blipFill>
        </p:spPr>
        <p:txBody>
          <a:bodyPr/>
          <a:lstStyle/>
          <a:p>
            <a:pPr>
              <a:defRPr/>
            </a:pPr>
            <a:r>
              <a:rPr lang="fr-FR">
                <a:noFill/>
                <a:cs typeface="+mn-cs"/>
              </a:rPr>
              <a:t> </a:t>
            </a:r>
          </a:p>
        </p:txBody>
      </p:sp>
      <p:sp>
        <p:nvSpPr>
          <p:cNvPr id="37" name="TextBox 36"/>
          <p:cNvSpPr txBox="1">
            <a:spLocks noRot="1" noChangeAspect="1" noMove="1" noResize="1" noEditPoints="1" noAdjustHandles="1" noChangeArrowheads="1" noChangeShapeType="1" noTextEdit="1"/>
          </p:cNvSpPr>
          <p:nvPr/>
        </p:nvSpPr>
        <p:spPr>
          <a:xfrm>
            <a:off x="916116" y="2823316"/>
            <a:ext cx="1396729" cy="232949"/>
          </a:xfrm>
          <a:prstGeom prst="rect">
            <a:avLst/>
          </a:prstGeom>
          <a:blipFill rotWithShape="0">
            <a:blip r:embed="rId14"/>
            <a:stretch>
              <a:fillRect l="-1634" b="-13158"/>
            </a:stretch>
          </a:blipFill>
        </p:spPr>
        <p:txBody>
          <a:bodyPr/>
          <a:lstStyle/>
          <a:p>
            <a:pPr>
              <a:defRPr/>
            </a:pPr>
            <a:r>
              <a:rPr lang="fr-FR">
                <a:noFill/>
                <a:cs typeface="+mn-cs"/>
              </a:rPr>
              <a:t> </a:t>
            </a:r>
          </a:p>
        </p:txBody>
      </p:sp>
      <p:sp>
        <p:nvSpPr>
          <p:cNvPr id="56" name="TextBox 55"/>
          <p:cNvSpPr txBox="1">
            <a:spLocks noRot="1" noChangeAspect="1" noMove="1" noResize="1" noEditPoints="1" noAdjustHandles="1" noChangeArrowheads="1" noChangeShapeType="1" noTextEdit="1"/>
          </p:cNvSpPr>
          <p:nvPr/>
        </p:nvSpPr>
        <p:spPr>
          <a:xfrm>
            <a:off x="916113" y="1470291"/>
            <a:ext cx="1396729" cy="232884"/>
          </a:xfrm>
          <a:prstGeom prst="rect">
            <a:avLst/>
          </a:prstGeom>
          <a:blipFill rotWithShape="0">
            <a:blip r:embed="rId15"/>
            <a:stretch>
              <a:fillRect l="-1634" b="-13158"/>
            </a:stretch>
          </a:blipFill>
        </p:spPr>
        <p:txBody>
          <a:bodyPr/>
          <a:lstStyle/>
          <a:p>
            <a:pPr>
              <a:defRPr/>
            </a:pPr>
            <a:r>
              <a:rPr lang="fr-FR">
                <a:noFill/>
                <a:cs typeface="+mn-cs"/>
              </a:rPr>
              <a:t> </a:t>
            </a:r>
          </a:p>
        </p:txBody>
      </p:sp>
      <p:sp>
        <p:nvSpPr>
          <p:cNvPr id="13342" name="TextBox 1"/>
          <p:cNvSpPr txBox="1">
            <a:spLocks noChangeArrowheads="1"/>
          </p:cNvSpPr>
          <p:nvPr/>
        </p:nvSpPr>
        <p:spPr bwMode="auto">
          <a:xfrm>
            <a:off x="862457" y="0"/>
            <a:ext cx="1504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b="1"/>
              <a:t>translateQ(Q)</a:t>
            </a:r>
          </a:p>
        </p:txBody>
      </p:sp>
      <p:sp>
        <p:nvSpPr>
          <p:cNvPr id="13343" name="TextBox 42"/>
          <p:cNvSpPr txBox="1">
            <a:spLocks noChangeArrowheads="1"/>
          </p:cNvSpPr>
          <p:nvPr/>
        </p:nvSpPr>
        <p:spPr bwMode="auto">
          <a:xfrm>
            <a:off x="3866483" y="3175"/>
            <a:ext cx="35137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Calibri" charset="0"/>
                <a:ea typeface="ＭＳ Ｐゴシック" charset="0"/>
                <a:cs typeface="ＭＳ Ｐゴシック" charset="0"/>
              </a:defRPr>
            </a:lvl1pPr>
            <a:lvl2pPr marL="742950" indent="-285750">
              <a:defRPr sz="2400">
                <a:solidFill>
                  <a:schemeClr val="tx1"/>
                </a:solidFill>
                <a:latin typeface="Calibri" charset="0"/>
                <a:ea typeface="ＭＳ Ｐゴシック" charset="0"/>
              </a:defRPr>
            </a:lvl2pPr>
            <a:lvl3pPr marL="1143000" indent="-228600">
              <a:defRPr sz="2400">
                <a:solidFill>
                  <a:schemeClr val="tx1"/>
                </a:solidFill>
                <a:latin typeface="Calibri" charset="0"/>
                <a:ea typeface="ＭＳ Ｐゴシック" charset="0"/>
              </a:defRPr>
            </a:lvl3pPr>
            <a:lvl4pPr marL="1600200" indent="-228600">
              <a:defRPr sz="2400">
                <a:solidFill>
                  <a:schemeClr val="tx1"/>
                </a:solidFill>
                <a:latin typeface="Calibri" charset="0"/>
                <a:ea typeface="ＭＳ Ｐゴシック" charset="0"/>
              </a:defRPr>
            </a:lvl4pPr>
            <a:lvl5pPr marL="2057400" indent="-22860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fr-FR" sz="1800" b="1"/>
              <a:t>Q</a:t>
            </a:r>
          </a:p>
        </p:txBody>
      </p:sp>
      <p:sp>
        <p:nvSpPr>
          <p:cNvPr id="2" name="TextBox 1"/>
          <p:cNvSpPr txBox="1"/>
          <p:nvPr/>
        </p:nvSpPr>
        <p:spPr>
          <a:xfrm>
            <a:off x="6644106" y="54263"/>
            <a:ext cx="1505540" cy="369332"/>
          </a:xfrm>
          <a:prstGeom prst="rect">
            <a:avLst/>
          </a:prstGeom>
          <a:noFill/>
        </p:spPr>
        <p:txBody>
          <a:bodyPr wrap="none" rtlCol="0">
            <a:spAutoFit/>
          </a:bodyPr>
          <a:lstStyle/>
          <a:p>
            <a:r>
              <a:rPr lang="en-US" dirty="0" smtClean="0"/>
              <a:t>Requirements</a:t>
            </a:r>
            <a:endParaRPr lang="en-US" dirty="0"/>
          </a:p>
        </p:txBody>
      </p:sp>
      <p:sp>
        <p:nvSpPr>
          <p:cNvPr id="3" name="TextBox 2"/>
          <p:cNvSpPr txBox="1"/>
          <p:nvPr/>
        </p:nvSpPr>
        <p:spPr>
          <a:xfrm>
            <a:off x="6705600" y="606208"/>
            <a:ext cx="1210733" cy="1754327"/>
          </a:xfrm>
          <a:prstGeom prst="rect">
            <a:avLst/>
          </a:prstGeom>
          <a:noFill/>
        </p:spPr>
        <p:txBody>
          <a:bodyPr wrap="square" rtlCol="0">
            <a:spAutoFit/>
          </a:bodyPr>
          <a:lstStyle/>
          <a:p>
            <a:r>
              <a:rPr lang="en-US" sz="1200" dirty="0"/>
              <a:t> </a:t>
            </a:r>
            <a:r>
              <a:rPr lang="en-US" sz="1200" dirty="0" smtClean="0"/>
              <a:t>   : Size of output of query restricted to 16MB, and </a:t>
            </a:r>
            <a:r>
              <a:rPr lang="en-US" sz="1200" dirty="0"/>
              <a:t>single operator cannot use more than 10% of system RAM</a:t>
            </a:r>
          </a:p>
          <a:p>
            <a:endParaRPr lang="en-US" sz="1200" dirty="0"/>
          </a:p>
        </p:txBody>
      </p:sp>
      <p:pic>
        <p:nvPicPr>
          <p:cNvPr id="6" name="Picture 5"/>
          <p:cNvPicPr>
            <a:picLocks noChangeAspect="1"/>
          </p:cNvPicPr>
          <p:nvPr/>
        </p:nvPicPr>
        <p:blipFill>
          <a:blip r:embed="rId16"/>
          <a:stretch>
            <a:fillRect/>
          </a:stretch>
        </p:blipFill>
        <p:spPr>
          <a:xfrm>
            <a:off x="6832601" y="709497"/>
            <a:ext cx="101600" cy="101600"/>
          </a:xfrm>
          <a:prstGeom prst="rect">
            <a:avLst/>
          </a:prstGeom>
        </p:spPr>
      </p:pic>
      <p:pic>
        <p:nvPicPr>
          <p:cNvPr id="44" name="Picture 43"/>
          <p:cNvPicPr>
            <a:picLocks noChangeAspect="1"/>
          </p:cNvPicPr>
          <p:nvPr/>
        </p:nvPicPr>
        <p:blipFill>
          <a:blip r:embed="rId16"/>
          <a:stretch>
            <a:fillRect/>
          </a:stretch>
        </p:blipFill>
        <p:spPr>
          <a:xfrm>
            <a:off x="1864653" y="1916113"/>
            <a:ext cx="101600" cy="101600"/>
          </a:xfrm>
          <a:prstGeom prst="rect">
            <a:avLst/>
          </a:prstGeom>
        </p:spPr>
      </p:pic>
      <p:pic>
        <p:nvPicPr>
          <p:cNvPr id="52" name="Picture 51"/>
          <p:cNvPicPr>
            <a:picLocks noChangeAspect="1"/>
          </p:cNvPicPr>
          <p:nvPr/>
        </p:nvPicPr>
        <p:blipFill>
          <a:blip r:embed="rId16"/>
          <a:stretch>
            <a:fillRect/>
          </a:stretch>
        </p:blipFill>
        <p:spPr>
          <a:xfrm>
            <a:off x="2264920" y="2787651"/>
            <a:ext cx="101600" cy="101600"/>
          </a:xfrm>
          <a:prstGeom prst="rect">
            <a:avLst/>
          </a:prstGeom>
        </p:spPr>
      </p:pic>
      <p:pic>
        <p:nvPicPr>
          <p:cNvPr id="55" name="Picture 54"/>
          <p:cNvPicPr>
            <a:picLocks noChangeAspect="1"/>
          </p:cNvPicPr>
          <p:nvPr/>
        </p:nvPicPr>
        <p:blipFill>
          <a:blip r:embed="rId16"/>
          <a:stretch>
            <a:fillRect/>
          </a:stretch>
        </p:blipFill>
        <p:spPr>
          <a:xfrm>
            <a:off x="1820204" y="3255964"/>
            <a:ext cx="101600" cy="101600"/>
          </a:xfrm>
          <a:prstGeom prst="rect">
            <a:avLst/>
          </a:prstGeom>
        </p:spPr>
      </p:pic>
      <p:pic>
        <p:nvPicPr>
          <p:cNvPr id="58" name="Picture 57"/>
          <p:cNvPicPr>
            <a:picLocks noChangeAspect="1"/>
          </p:cNvPicPr>
          <p:nvPr/>
        </p:nvPicPr>
        <p:blipFill>
          <a:blip r:embed="rId16"/>
          <a:stretch>
            <a:fillRect/>
          </a:stretch>
        </p:blipFill>
        <p:spPr>
          <a:xfrm>
            <a:off x="2312842" y="3678364"/>
            <a:ext cx="101600" cy="101600"/>
          </a:xfrm>
          <a:prstGeom prst="rect">
            <a:avLst/>
          </a:prstGeom>
        </p:spPr>
      </p:pic>
      <p:pic>
        <p:nvPicPr>
          <p:cNvPr id="66" name="Picture 65"/>
          <p:cNvPicPr>
            <a:picLocks noChangeAspect="1"/>
          </p:cNvPicPr>
          <p:nvPr/>
        </p:nvPicPr>
        <p:blipFill>
          <a:blip r:embed="rId16"/>
          <a:stretch>
            <a:fillRect/>
          </a:stretch>
        </p:blipFill>
        <p:spPr>
          <a:xfrm>
            <a:off x="2945576" y="4164013"/>
            <a:ext cx="101600" cy="101600"/>
          </a:xfrm>
          <a:prstGeom prst="rect">
            <a:avLst/>
          </a:prstGeom>
        </p:spPr>
      </p:pic>
      <p:pic>
        <p:nvPicPr>
          <p:cNvPr id="67" name="Picture 66"/>
          <p:cNvPicPr>
            <a:picLocks noChangeAspect="1"/>
          </p:cNvPicPr>
          <p:nvPr/>
        </p:nvPicPr>
        <p:blipFill>
          <a:blip r:embed="rId16"/>
          <a:stretch>
            <a:fillRect/>
          </a:stretch>
        </p:blipFill>
        <p:spPr>
          <a:xfrm>
            <a:off x="2323512" y="4666952"/>
            <a:ext cx="101600" cy="101600"/>
          </a:xfrm>
          <a:prstGeom prst="rect">
            <a:avLst/>
          </a:prstGeom>
        </p:spPr>
      </p:pic>
      <p:pic>
        <p:nvPicPr>
          <p:cNvPr id="68" name="Picture 67"/>
          <p:cNvPicPr>
            <a:picLocks noChangeAspect="1"/>
          </p:cNvPicPr>
          <p:nvPr/>
        </p:nvPicPr>
        <p:blipFill>
          <a:blip r:embed="rId16"/>
          <a:stretch>
            <a:fillRect/>
          </a:stretch>
        </p:blipFill>
        <p:spPr>
          <a:xfrm>
            <a:off x="5878070" y="1895661"/>
            <a:ext cx="101600" cy="101600"/>
          </a:xfrm>
          <a:prstGeom prst="rect">
            <a:avLst/>
          </a:prstGeom>
        </p:spPr>
      </p:pic>
      <p:pic>
        <p:nvPicPr>
          <p:cNvPr id="69" name="Picture 68"/>
          <p:cNvPicPr>
            <a:picLocks noChangeAspect="1"/>
          </p:cNvPicPr>
          <p:nvPr/>
        </p:nvPicPr>
        <p:blipFill>
          <a:blip r:embed="rId16"/>
          <a:stretch>
            <a:fillRect/>
          </a:stretch>
        </p:blipFill>
        <p:spPr>
          <a:xfrm>
            <a:off x="6036820" y="2411335"/>
            <a:ext cx="101600" cy="101600"/>
          </a:xfrm>
          <a:prstGeom prst="rect">
            <a:avLst/>
          </a:prstGeom>
        </p:spPr>
      </p:pic>
      <p:pic>
        <p:nvPicPr>
          <p:cNvPr id="70" name="Picture 69"/>
          <p:cNvPicPr>
            <a:picLocks noChangeAspect="1"/>
          </p:cNvPicPr>
          <p:nvPr/>
        </p:nvPicPr>
        <p:blipFill>
          <a:blip r:embed="rId16"/>
          <a:stretch>
            <a:fillRect/>
          </a:stretch>
        </p:blipFill>
        <p:spPr>
          <a:xfrm>
            <a:off x="4741420" y="3870325"/>
            <a:ext cx="101600" cy="101600"/>
          </a:xfrm>
          <a:prstGeom prst="rect">
            <a:avLst/>
          </a:prstGeom>
        </p:spPr>
      </p:pic>
      <p:pic>
        <p:nvPicPr>
          <p:cNvPr id="72" name="Picture 71"/>
          <p:cNvPicPr>
            <a:picLocks noChangeAspect="1"/>
          </p:cNvPicPr>
          <p:nvPr/>
        </p:nvPicPr>
        <p:blipFill>
          <a:blip r:embed="rId16"/>
          <a:stretch>
            <a:fillRect/>
          </a:stretch>
        </p:blipFill>
        <p:spPr>
          <a:xfrm>
            <a:off x="4116261" y="5331796"/>
            <a:ext cx="101600" cy="101600"/>
          </a:xfrm>
          <a:prstGeom prst="rect">
            <a:avLst/>
          </a:prstGeom>
        </p:spPr>
      </p:pic>
      <p:pic>
        <p:nvPicPr>
          <p:cNvPr id="73" name="Picture 72"/>
          <p:cNvPicPr>
            <a:picLocks noChangeAspect="1"/>
          </p:cNvPicPr>
          <p:nvPr/>
        </p:nvPicPr>
        <p:blipFill>
          <a:blip r:embed="rId16"/>
          <a:stretch>
            <a:fillRect/>
          </a:stretch>
        </p:blipFill>
        <p:spPr>
          <a:xfrm>
            <a:off x="4116261" y="4398964"/>
            <a:ext cx="101600" cy="101600"/>
          </a:xfrm>
          <a:prstGeom prst="rect">
            <a:avLst/>
          </a:prstGeom>
        </p:spPr>
      </p:pic>
      <p:pic>
        <p:nvPicPr>
          <p:cNvPr id="74" name="Picture 73"/>
          <p:cNvPicPr>
            <a:picLocks noChangeAspect="1"/>
          </p:cNvPicPr>
          <p:nvPr/>
        </p:nvPicPr>
        <p:blipFill>
          <a:blip r:embed="rId16"/>
          <a:stretch>
            <a:fillRect/>
          </a:stretch>
        </p:blipFill>
        <p:spPr>
          <a:xfrm>
            <a:off x="4116261" y="5817614"/>
            <a:ext cx="101600" cy="101600"/>
          </a:xfrm>
          <a:prstGeom prst="rect">
            <a:avLst/>
          </a:prstGeom>
        </p:spPr>
      </p:pic>
      <p:sp>
        <p:nvSpPr>
          <p:cNvPr id="5" name="TextBox 4"/>
          <p:cNvSpPr txBox="1"/>
          <p:nvPr/>
        </p:nvSpPr>
        <p:spPr>
          <a:xfrm>
            <a:off x="6536746" y="2646364"/>
            <a:ext cx="1612900" cy="1200329"/>
          </a:xfrm>
          <a:prstGeom prst="rect">
            <a:avLst/>
          </a:prstGeom>
          <a:solidFill>
            <a:srgbClr val="C0504D"/>
          </a:solidFill>
        </p:spPr>
        <p:txBody>
          <a:bodyPr wrap="square" rtlCol="0">
            <a:spAutoFit/>
          </a:bodyPr>
          <a:lstStyle/>
          <a:p>
            <a:r>
              <a:rPr lang="en-US" dirty="0" smtClean="0"/>
              <a:t>Slide not updated for data model. Incomplete</a:t>
            </a:r>
            <a:endParaRPr lang="en-US" dirty="0"/>
          </a:p>
        </p:txBody>
      </p:sp>
    </p:spTree>
    <p:extLst>
      <p:ext uri="{BB962C8B-B14F-4D97-AF65-F5344CB8AC3E}">
        <p14:creationId xmlns:p14="http://schemas.microsoft.com/office/powerpoint/2010/main" val="243509930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Decoupling dimensions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We should decouple the two questions :</a:t>
            </a:r>
          </a:p>
          <a:p>
            <a:pPr marL="971550" lvl="1" indent="-514350">
              <a:buFont typeface="+mj-lt"/>
              <a:buAutoNum type="arabicParenR"/>
            </a:pPr>
            <a:r>
              <a:rPr lang="en-US" dirty="0" smtClean="0"/>
              <a:t>Does a DNF exist?</a:t>
            </a:r>
          </a:p>
          <a:p>
            <a:pPr marL="971550" lvl="1" indent="-514350">
              <a:buFont typeface="+mj-lt"/>
              <a:buAutoNum type="arabicParenR"/>
            </a:pPr>
            <a:r>
              <a:rPr lang="en-US" dirty="0" smtClean="0"/>
              <a:t>Can we motivate an operator pull down performed by source wrappers on a plan that conforms to a DNF?</a:t>
            </a:r>
          </a:p>
          <a:p>
            <a:pPr marL="342900" lvl="1" indent="-342900">
              <a:buFont typeface="Arial"/>
              <a:buChar char="•"/>
            </a:pPr>
            <a:r>
              <a:rPr lang="en-US" dirty="0" smtClean="0"/>
              <a:t>Obviously, we cannot achieve 2) without achieving 1). My first objective is to find out if a normal form exists, assuming wrappers </a:t>
            </a:r>
            <a:r>
              <a:rPr lang="en-US" dirty="0"/>
              <a:t>can only build contiguous sub plans for distribution</a:t>
            </a:r>
            <a:r>
              <a:rPr lang="en-US" dirty="0" smtClean="0"/>
              <a:t>.</a:t>
            </a:r>
          </a:p>
          <a:p>
            <a:r>
              <a:rPr lang="en-US" dirty="0" smtClean="0"/>
              <a:t>Criteria for existence of a unique DNF :</a:t>
            </a:r>
          </a:p>
          <a:p>
            <a:pPr lvl="1"/>
            <a:r>
              <a:rPr lang="en-US" dirty="0" smtClean="0"/>
              <a:t>There </a:t>
            </a:r>
            <a:r>
              <a:rPr lang="en-US" dirty="0"/>
              <a:t>exists a query </a:t>
            </a:r>
            <a:r>
              <a:rPr lang="en-US" dirty="0" smtClean="0"/>
              <a:t>Q </a:t>
            </a:r>
            <a:r>
              <a:rPr lang="en-US" dirty="0"/>
              <a:t>such that there are no generic (source unaware) </a:t>
            </a:r>
            <a:r>
              <a:rPr lang="en-US" dirty="0" smtClean="0"/>
              <a:t>plan PQ </a:t>
            </a:r>
            <a:r>
              <a:rPr lang="en-US" dirty="0"/>
              <a:t>that can be </a:t>
            </a:r>
            <a:r>
              <a:rPr lang="en-US" i="1" dirty="0" smtClean="0"/>
              <a:t>efficient</a:t>
            </a:r>
            <a:r>
              <a:rPr lang="en-US" dirty="0" smtClean="0"/>
              <a:t> </a:t>
            </a:r>
            <a:r>
              <a:rPr lang="en-US" dirty="0"/>
              <a:t>for all of the underlying sources of the DNF</a:t>
            </a:r>
            <a:r>
              <a:rPr lang="en-US" dirty="0" smtClean="0"/>
              <a:t>.</a:t>
            </a:r>
          </a:p>
        </p:txBody>
      </p:sp>
    </p:spTree>
    <p:extLst>
      <p:ext uri="{BB962C8B-B14F-4D97-AF65-F5344CB8AC3E}">
        <p14:creationId xmlns:p14="http://schemas.microsoft.com/office/powerpoint/2010/main" val="3228061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3724</TotalTime>
  <Words>1498</Words>
  <Application>Microsoft Macintosh PowerPoint</Application>
  <PresentationFormat>On-screen Show (4:3)</PresentationFormat>
  <Paragraphs>197</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Query Processor Compilation</vt:lpstr>
      <vt:lpstr>Classic Garlic-style Query Compilation Architecture</vt:lpstr>
      <vt:lpstr>Classic Garlic-style Query Compilation Architecture</vt:lpstr>
      <vt:lpstr>Normal Forms</vt:lpstr>
      <vt:lpstr>SQL Normal Form</vt:lpstr>
      <vt:lpstr>PowerPoint Presentation</vt:lpstr>
      <vt:lpstr>PowerPoint Presentation</vt:lpstr>
      <vt:lpstr>PowerPoint Presentation</vt:lpstr>
      <vt:lpstr>Decoupling dimensions</vt:lpstr>
      <vt:lpstr>DNF cannot exist : Example</vt:lpstr>
      <vt:lpstr>Example SQL++ Queries</vt:lpstr>
      <vt:lpstr>Query Plan Strategies</vt:lpstr>
      <vt:lpstr>Query Plan Strategies Join Technique</vt:lpstr>
      <vt:lpstr>Query Plan Strategies ApplyPlan Semijoin Technique</vt:lpstr>
      <vt:lpstr>Plans for query 1</vt:lpstr>
      <vt:lpstr>Best Plan For Query 1</vt:lpstr>
      <vt:lpstr>Plans for query 2</vt:lpstr>
      <vt:lpstr>Best Plan For Query 2</vt:lpstr>
      <vt:lpstr>Extra Projections</vt:lpstr>
      <vt:lpstr>Results</vt:lpstr>
      <vt:lpstr>Complaints</vt:lpstr>
    </vt:vector>
  </TitlesOfParts>
  <Company>UCSD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Jules Testard</dc:creator>
  <cp:lastModifiedBy>Jules Testard</cp:lastModifiedBy>
  <cp:revision>39</cp:revision>
  <dcterms:created xsi:type="dcterms:W3CDTF">2014-03-25T22:32:08Z</dcterms:created>
  <dcterms:modified xsi:type="dcterms:W3CDTF">2014-04-10T02:56:50Z</dcterms:modified>
</cp:coreProperties>
</file>

<file path=docProps/thumbnail.jpeg>
</file>